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256" r:id="rId2"/>
    <p:sldId id="325" r:id="rId3"/>
    <p:sldId id="326" r:id="rId4"/>
    <p:sldId id="327" r:id="rId5"/>
    <p:sldId id="328" r:id="rId6"/>
    <p:sldId id="329" r:id="rId7"/>
    <p:sldId id="319" r:id="rId8"/>
    <p:sldId id="279" r:id="rId9"/>
    <p:sldId id="307" r:id="rId10"/>
    <p:sldId id="308" r:id="rId11"/>
    <p:sldId id="306" r:id="rId12"/>
    <p:sldId id="309" r:id="rId13"/>
    <p:sldId id="305" r:id="rId14"/>
    <p:sldId id="313" r:id="rId15"/>
    <p:sldId id="317" r:id="rId16"/>
    <p:sldId id="316" r:id="rId17"/>
    <p:sldId id="314" r:id="rId18"/>
    <p:sldId id="312" r:id="rId19"/>
    <p:sldId id="318" r:id="rId20"/>
    <p:sldId id="320" r:id="rId21"/>
    <p:sldId id="321" r:id="rId22"/>
    <p:sldId id="323" r:id="rId23"/>
    <p:sldId id="324" r:id="rId24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74" autoAdjust="0"/>
    <p:restoredTop sz="94660"/>
  </p:normalViewPr>
  <p:slideViewPr>
    <p:cSldViewPr>
      <p:cViewPr varScale="1">
        <p:scale>
          <a:sx n="109" d="100"/>
          <a:sy n="109" d="100"/>
        </p:scale>
        <p:origin x="-90" y="-46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ИОМ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Лист1!$A$2:$A$5</c:f>
              <c:strCache>
                <c:ptCount val="4"/>
                <c:pt idx="0">
                  <c:v>Я</c:v>
                </c:pt>
                <c:pt idx="1">
                  <c:v>Родитель</c:v>
                </c:pt>
                <c:pt idx="2">
                  <c:v>Школа</c:v>
                </c:pt>
                <c:pt idx="3">
                  <c:v>Тьютор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8914499897816581"/>
          <c:y val="0.26460794525722309"/>
          <c:w val="0.19779060899954876"/>
          <c:h val="0.6551378340623241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402F64-AA4B-468A-B59A-A00EBA9FED53}" type="datetimeFigureOut">
              <a:rPr lang="ru-RU" smtClean="0"/>
              <a:t>02.11.2017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80823C-21F9-4454-A2B8-FD8CCD79B6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6349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14299"/>
            <a:ext cx="1981200" cy="49171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15442"/>
            <a:ext cx="6705600" cy="49149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1539720"/>
            <a:ext cx="1981200" cy="13716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02.11.2017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1539720"/>
            <a:ext cx="6324600" cy="13716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10489"/>
            <a:ext cx="6705600" cy="491718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10489"/>
            <a:ext cx="1956046" cy="491718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05979"/>
            <a:ext cx="1676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14299"/>
            <a:ext cx="1981200" cy="491718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15442"/>
            <a:ext cx="6705600" cy="4914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800" y="2169208"/>
            <a:ext cx="1600201" cy="123444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02.11.2017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169208"/>
            <a:ext cx="6324600" cy="123444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89304"/>
            <a:ext cx="4038600" cy="330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89304"/>
            <a:ext cx="4038600" cy="330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1828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4040188" cy="27658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91828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28800"/>
            <a:ext cx="4041775" cy="27658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13189"/>
            <a:ext cx="8831802" cy="491718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13157"/>
            <a:ext cx="1981200" cy="49171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14300"/>
            <a:ext cx="6705600" cy="49149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8600"/>
            <a:ext cx="586740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1597914"/>
            <a:ext cx="1673352" cy="2112264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342900"/>
            <a:ext cx="1675660" cy="1255014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13157"/>
            <a:ext cx="1981200" cy="491718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14300"/>
            <a:ext cx="6705600" cy="49149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1600200"/>
            <a:ext cx="1676400" cy="222885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345186"/>
            <a:ext cx="1676400" cy="1255014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226228"/>
            <a:ext cx="8831802" cy="378410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14300"/>
            <a:ext cx="8814047" cy="100983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66885"/>
            <a:ext cx="8381260" cy="7907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289303"/>
            <a:ext cx="8407893" cy="33055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4767263"/>
            <a:ext cx="2133600" cy="2057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4767263"/>
            <a:ext cx="3352800" cy="2057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4766310"/>
            <a:ext cx="582966" cy="20574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9502"/>
            <a:ext cx="6120680" cy="4374486"/>
          </a:xfrm>
        </p:spPr>
        <p:txBody>
          <a:bodyPr/>
          <a:lstStyle/>
          <a:p>
            <a:pPr algn="ctr"/>
            <a:r>
              <a:rPr lang="ru-RU" sz="3600" dirty="0" smtClean="0"/>
              <a:t>Проблемный диалог </a:t>
            </a:r>
            <a:r>
              <a:rPr lang="ru-RU" sz="2000" dirty="0" smtClean="0"/>
              <a:t>«ФГОС НОО обучающихся с ОВЗ. Тьюторское сопровождение индивидуального образовательного маршрута»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800" dirty="0"/>
          </a:p>
        </p:txBody>
      </p:sp>
      <p:pic>
        <p:nvPicPr>
          <p:cNvPr id="4" name="Рисунок 3" descr="logotip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3896" y="1131590"/>
            <a:ext cx="1080120" cy="75608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C:\Users\m.tikhomirova\Desktop\untitled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0260" y="2715766"/>
            <a:ext cx="895672" cy="10081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6346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9502"/>
            <a:ext cx="8381260" cy="790796"/>
          </a:xfrm>
        </p:spPr>
        <p:txBody>
          <a:bodyPr/>
          <a:lstStyle/>
          <a:p>
            <a:r>
              <a:rPr lang="ru-RU" sz="2000" dirty="0" smtClean="0"/>
              <a:t>Инклюзия ФГОС ИОМ</a:t>
            </a:r>
            <a:endParaRPr lang="ru-RU" sz="2000" dirty="0"/>
          </a:p>
        </p:txBody>
      </p:sp>
      <p:sp>
        <p:nvSpPr>
          <p:cNvPr id="5" name="Улыбающееся лицо 4"/>
          <p:cNvSpPr/>
          <p:nvPr/>
        </p:nvSpPr>
        <p:spPr>
          <a:xfrm>
            <a:off x="1874415" y="1471603"/>
            <a:ext cx="914400" cy="9144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Улыбающееся лицо 5"/>
          <p:cNvSpPr/>
          <p:nvPr/>
        </p:nvSpPr>
        <p:spPr>
          <a:xfrm>
            <a:off x="729683" y="2391389"/>
            <a:ext cx="914400" cy="914400"/>
          </a:xfrm>
          <a:prstGeom prst="smileyFac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Улыбающееся лицо 6"/>
          <p:cNvSpPr/>
          <p:nvPr/>
        </p:nvSpPr>
        <p:spPr>
          <a:xfrm>
            <a:off x="2379340" y="3482702"/>
            <a:ext cx="914400" cy="914400"/>
          </a:xfrm>
          <a:prstGeom prst="smileyFac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9" name="Прямая со стрелкой 8"/>
          <p:cNvCxnSpPr>
            <a:stCxn id="5" idx="6"/>
          </p:cNvCxnSpPr>
          <p:nvPr/>
        </p:nvCxnSpPr>
        <p:spPr>
          <a:xfrm flipV="1">
            <a:off x="2788815" y="1782577"/>
            <a:ext cx="4064189" cy="146226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6" idx="6"/>
          </p:cNvCxnSpPr>
          <p:nvPr/>
        </p:nvCxnSpPr>
        <p:spPr>
          <a:xfrm>
            <a:off x="1644083" y="2848589"/>
            <a:ext cx="5394566" cy="21245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  <a:effectLst>
            <a:reflection blurRad="6350" stA="50000" endA="300" endPos="38500" dist="508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7" idx="6"/>
          </p:cNvCxnSpPr>
          <p:nvPr/>
        </p:nvCxnSpPr>
        <p:spPr>
          <a:xfrm>
            <a:off x="3293740" y="3939902"/>
            <a:ext cx="3585971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6948264" y="1495406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1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7260941" y="2556691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B050"/>
                </a:solidFill>
              </a:rPr>
              <a:t>2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7000570" y="3482702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3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99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Наши наброски: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Что Мы можем сказать сейчас про ИОМ??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9668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1. ИОМ – </a:t>
            </a:r>
            <a:r>
              <a:rPr lang="ru-RU" b="1" dirty="0" smtClean="0">
                <a:solidFill>
                  <a:schemeClr val="tx1"/>
                </a:solidFill>
              </a:rPr>
              <a:t>мое</a:t>
            </a:r>
            <a:r>
              <a:rPr lang="ru-RU" dirty="0" smtClean="0">
                <a:solidFill>
                  <a:schemeClr val="tx1"/>
                </a:solidFill>
              </a:rPr>
              <a:t> движение в образовательном пространстве на основе </a:t>
            </a:r>
            <a:r>
              <a:rPr lang="ru-RU" b="1" dirty="0" smtClean="0">
                <a:solidFill>
                  <a:schemeClr val="tx1"/>
                </a:solidFill>
              </a:rPr>
              <a:t>моих</a:t>
            </a:r>
            <a:r>
              <a:rPr lang="ru-RU" dirty="0" smtClean="0">
                <a:solidFill>
                  <a:schemeClr val="tx1"/>
                </a:solidFill>
              </a:rPr>
              <a:t> интересов и потребностей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2. ИОМ для обучающихся с ОВЗ </a:t>
            </a:r>
            <a:r>
              <a:rPr lang="ru-RU" dirty="0">
                <a:solidFill>
                  <a:schemeClr val="tx1"/>
                </a:solidFill>
              </a:rPr>
              <a:t>- это движение в </a:t>
            </a:r>
            <a:r>
              <a:rPr lang="ru-RU" b="1" dirty="0">
                <a:solidFill>
                  <a:schemeClr val="tx1"/>
                </a:solidFill>
              </a:rPr>
              <a:t>образовательном</a:t>
            </a:r>
            <a:r>
              <a:rPr lang="ru-RU" dirty="0">
                <a:solidFill>
                  <a:schemeClr val="tx1"/>
                </a:solidFill>
              </a:rPr>
              <a:t> пространстве, создаваемом </a:t>
            </a:r>
            <a:r>
              <a:rPr lang="ru-RU" b="1" dirty="0">
                <a:solidFill>
                  <a:schemeClr val="tx1"/>
                </a:solidFill>
              </a:rPr>
              <a:t>для ребенка </a:t>
            </a:r>
            <a:r>
              <a:rPr lang="ru-RU" dirty="0">
                <a:solidFill>
                  <a:schemeClr val="tx1"/>
                </a:solidFill>
              </a:rPr>
              <a:t>и </a:t>
            </a:r>
            <a:r>
              <a:rPr lang="ru-RU" b="1" dirty="0">
                <a:solidFill>
                  <a:schemeClr val="tx1"/>
                </a:solidFill>
              </a:rPr>
              <a:t>его семьи </a:t>
            </a:r>
            <a:r>
              <a:rPr lang="ru-RU" dirty="0">
                <a:solidFill>
                  <a:schemeClr val="tx1"/>
                </a:solidFill>
              </a:rPr>
              <a:t>при осуществлении образовательного и психолого-педагогического сопровождения в конкретном образовательном округе (образовательные учреждения муниципалитета) специалистами различного профиля с целью реализации индивидуальных </a:t>
            </a:r>
            <a:r>
              <a:rPr lang="ru-RU" dirty="0" smtClean="0">
                <a:solidFill>
                  <a:schemeClr val="tx1"/>
                </a:solidFill>
              </a:rPr>
              <a:t>особенностей и </a:t>
            </a:r>
            <a:r>
              <a:rPr lang="ru-RU" b="1" dirty="0" smtClean="0">
                <a:solidFill>
                  <a:schemeClr val="tx1"/>
                </a:solidFill>
              </a:rPr>
              <a:t>потребностей </a:t>
            </a:r>
            <a:r>
              <a:rPr lang="ru-RU" dirty="0">
                <a:solidFill>
                  <a:schemeClr val="tx1"/>
                </a:solidFill>
              </a:rPr>
              <a:t>развития.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Что такое ИОМ??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6315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0714328"/>
              </p:ext>
            </p:extLst>
          </p:nvPr>
        </p:nvGraphicFramePr>
        <p:xfrm>
          <a:off x="381000" y="1289050"/>
          <a:ext cx="8407401" cy="35149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2467"/>
                <a:gridCol w="2802467"/>
                <a:gridCol w="2802467"/>
              </a:tblGrid>
              <a:tr h="117164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ШКОЛА 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САМООБРАЗОВАНИЕ (кроме</a:t>
                      </a:r>
                      <a:r>
                        <a:rPr lang="ru-RU" baseline="0" dirty="0" smtClean="0">
                          <a:solidFill>
                            <a:schemeClr val="tx2"/>
                          </a:solidFill>
                        </a:rPr>
                        <a:t> УО</a:t>
                      </a:r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)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СЕМЕЙНОЕ ОБРАЗОВАНИЕ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117164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ИОМ</a:t>
                      </a:r>
                      <a:endParaRPr lang="ru-RU" dirty="0"/>
                    </a:p>
                  </a:txBody>
                  <a:tcPr/>
                </a:tc>
              </a:tr>
              <a:tr h="1171649">
                <a:tc>
                  <a:txBody>
                    <a:bodyPr/>
                    <a:lstStyle/>
                    <a:p>
                      <a:endParaRPr lang="ru-RU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ФГОС ОВЗ - </a:t>
            </a:r>
            <a:r>
              <a:rPr lang="en-US" sz="2800" dirty="0"/>
              <a:t>Prikaz_№_1598_ot_19 12 </a:t>
            </a:r>
            <a:r>
              <a:rPr lang="en-US" sz="2800" dirty="0" smtClean="0"/>
              <a:t>2014</a:t>
            </a:r>
            <a:r>
              <a:rPr lang="ru-RU" sz="2800" dirty="0"/>
              <a:t> ФГОС УО - </a:t>
            </a:r>
            <a:r>
              <a:rPr lang="en-US" sz="2800" dirty="0"/>
              <a:t>Prikaz_№_1599_ot_19 12 2014</a:t>
            </a:r>
            <a:r>
              <a:rPr lang="ru-RU" sz="2800" dirty="0" smtClean="0"/>
              <a:t>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6504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600" dirty="0" smtClean="0"/>
              <a:t>Наши наброски…. </a:t>
            </a:r>
          </a:p>
          <a:p>
            <a:r>
              <a:rPr lang="ru-RU" sz="2600" dirty="0" smtClean="0"/>
              <a:t>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err="1" smtClean="0"/>
              <a:t>Тьютор</a:t>
            </a:r>
            <a:r>
              <a:rPr lang="ru-RU" sz="2400" dirty="0" smtClean="0"/>
              <a:t>  - это кто? (ролики, стандарты)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5550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9502"/>
            <a:ext cx="8381260" cy="790796"/>
          </a:xfrm>
        </p:spPr>
        <p:txBody>
          <a:bodyPr/>
          <a:lstStyle/>
          <a:p>
            <a:r>
              <a:rPr lang="ru-RU" sz="1800" dirty="0" err="1" smtClean="0"/>
              <a:t>Тьютор</a:t>
            </a:r>
            <a:r>
              <a:rPr lang="ru-RU" sz="1800" dirty="0" smtClean="0"/>
              <a:t> помогает создать свой образовательный маршрут любому человеку в соответствии с интересом и запросом</a:t>
            </a:r>
            <a:endParaRPr lang="ru-RU" sz="1800" dirty="0"/>
          </a:p>
        </p:txBody>
      </p:sp>
      <p:sp>
        <p:nvSpPr>
          <p:cNvPr id="4" name="Стрелка вниз 3"/>
          <p:cNvSpPr/>
          <p:nvPr/>
        </p:nvSpPr>
        <p:spPr>
          <a:xfrm>
            <a:off x="1331640" y="1146474"/>
            <a:ext cx="484632" cy="6400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4277889" y="1146474"/>
            <a:ext cx="484632" cy="6279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6981822" y="1158565"/>
            <a:ext cx="484632" cy="6158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/>
          </p:nvPr>
        </p:nvGraphicFramePr>
        <p:xfrm>
          <a:off x="251519" y="1851671"/>
          <a:ext cx="8537373" cy="2304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5791"/>
                <a:gridCol w="2845791"/>
                <a:gridCol w="2845791"/>
              </a:tblGrid>
              <a:tr h="57606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FF00"/>
                          </a:solidFill>
                        </a:rPr>
                        <a:t>Запрос</a:t>
                      </a:r>
                      <a:endParaRPr lang="ru-RU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Среда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Проект будущего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728192">
                <a:tc>
                  <a:txBody>
                    <a:bodyPr/>
                    <a:lstStyle/>
                    <a:p>
                      <a:r>
                        <a:rPr lang="ru-RU" dirty="0" smtClean="0"/>
                        <a:t>- </a:t>
                      </a:r>
                      <a:r>
                        <a:rPr lang="ru-RU" dirty="0" smtClean="0">
                          <a:solidFill>
                            <a:srgbClr val="FFC000"/>
                          </a:solidFill>
                        </a:rPr>
                        <a:t>Интерес</a:t>
                      </a:r>
                    </a:p>
                    <a:p>
                      <a:r>
                        <a:rPr lang="ru-RU" dirty="0" smtClean="0">
                          <a:solidFill>
                            <a:srgbClr val="FFC000"/>
                          </a:solidFill>
                        </a:rPr>
                        <a:t>- Инициатива</a:t>
                      </a:r>
                    </a:p>
                    <a:p>
                      <a:r>
                        <a:rPr lang="ru-RU" dirty="0" smtClean="0">
                          <a:solidFill>
                            <a:srgbClr val="FFC000"/>
                          </a:solidFill>
                        </a:rPr>
                        <a:t>- Проба</a:t>
                      </a:r>
                    </a:p>
                    <a:p>
                      <a:r>
                        <a:rPr lang="ru-RU" dirty="0" smtClean="0">
                          <a:solidFill>
                            <a:srgbClr val="FFC000"/>
                          </a:solidFill>
                        </a:rPr>
                        <a:t>- ИОМ</a:t>
                      </a:r>
                    </a:p>
                    <a:p>
                      <a:r>
                        <a:rPr lang="ru-RU" dirty="0" smtClean="0">
                          <a:solidFill>
                            <a:srgbClr val="FFC000"/>
                          </a:solidFill>
                        </a:rPr>
                        <a:t>- ИОП</a:t>
                      </a:r>
                      <a:endParaRPr lang="ru-RU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None/>
                      </a:pPr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- Вариативная</a:t>
                      </a:r>
                    </a:p>
                    <a:p>
                      <a:pPr marL="285750" indent="-285750">
                        <a:buFontTx/>
                        <a:buNone/>
                      </a:pPr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- Избыточная</a:t>
                      </a:r>
                    </a:p>
                    <a:p>
                      <a:pPr marL="285750" indent="-285750">
                        <a:buFontTx/>
                        <a:buNone/>
                      </a:pPr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- Открытая 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 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Как можно это вписать </a:t>
                      </a:r>
                      <a:br>
                        <a:rPr lang="ru-RU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в Жизнь за окном!</a:t>
                      </a:r>
                      <a:endParaRPr lang="ru-RU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239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8066817"/>
              </p:ext>
            </p:extLst>
          </p:nvPr>
        </p:nvGraphicFramePr>
        <p:xfrm>
          <a:off x="381000" y="1289050"/>
          <a:ext cx="8407401" cy="34429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7184"/>
                <a:gridCol w="1296144"/>
                <a:gridCol w="1264073"/>
              </a:tblGrid>
              <a:tr h="114764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Обеспечение  проектирования  и реализации адаптированной 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образовательной  программы  и индивидуального  учебного  плана</a:t>
                      </a:r>
                      <a:r>
                        <a:rPr lang="ru-RU" sz="16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для обучающихся с ОВЗ</a:t>
                      </a:r>
                      <a:endParaRPr lang="ru-RU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С/01.7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7.2</a:t>
                      </a:r>
                      <a:endParaRPr lang="ru-RU" dirty="0"/>
                    </a:p>
                  </a:txBody>
                  <a:tcPr/>
                </a:tc>
              </a:tr>
              <a:tr h="1147647">
                <a:tc>
                  <a:txBody>
                    <a:bodyPr/>
                    <a:lstStyle/>
                    <a:p>
                      <a:r>
                        <a:rPr lang="ru-RU" dirty="0" smtClean="0"/>
                        <a:t>Педагогическое  сопровождение ребенка с ОВЗ в процессе обучения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С/02.7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7.1</a:t>
                      </a:r>
                      <a:endParaRPr lang="ru-RU" dirty="0"/>
                    </a:p>
                  </a:txBody>
                  <a:tcPr/>
                </a:tc>
              </a:tr>
              <a:tr h="114764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Организация  образовательной развивающей и социальной </a:t>
                      </a:r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среды</a:t>
                      </a:r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, создание  условий  для  успешного </a:t>
                      </a:r>
                    </a:p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обучения и социализации ребенка с ОВЗ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С/03.7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7.3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i="1" dirty="0" smtClean="0"/>
              <a:t>ТРУДОВЫЕ ФУНКЦИИ:</a:t>
            </a:r>
            <a:endParaRPr lang="ru-RU" sz="2000" b="1" i="1" dirty="0"/>
          </a:p>
        </p:txBody>
      </p:sp>
    </p:spTree>
    <p:extLst>
      <p:ext uri="{BB962C8B-B14F-4D97-AF65-F5344CB8AC3E}">
        <p14:creationId xmlns:p14="http://schemas.microsoft.com/office/powerpoint/2010/main" val="221216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1. </a:t>
            </a:r>
            <a:r>
              <a:rPr lang="ru-RU" sz="2400" dirty="0" smtClean="0"/>
              <a:t> </a:t>
            </a:r>
            <a:r>
              <a:rPr lang="ru-RU" sz="2600" dirty="0" smtClean="0"/>
              <a:t>по штатному расписанию на бюджетной основе (должность)</a:t>
            </a:r>
          </a:p>
          <a:p>
            <a:r>
              <a:rPr lang="ru-RU" sz="2600" dirty="0" smtClean="0">
                <a:solidFill>
                  <a:srgbClr val="073E87"/>
                </a:solidFill>
              </a:rPr>
              <a:t>2. по штатному расписанию на внебюджетной основе, </a:t>
            </a:r>
            <a:r>
              <a:rPr lang="ru-RU" sz="2600" dirty="0">
                <a:solidFill>
                  <a:srgbClr val="073E87"/>
                </a:solidFill>
              </a:rPr>
              <a:t>оплачивается </a:t>
            </a:r>
            <a:r>
              <a:rPr lang="ru-RU" sz="2600" dirty="0" smtClean="0">
                <a:solidFill>
                  <a:srgbClr val="073E87"/>
                </a:solidFill>
              </a:rPr>
              <a:t>родителями группы обучающихся </a:t>
            </a:r>
            <a:r>
              <a:rPr lang="ru-RU" sz="2600" dirty="0">
                <a:solidFill>
                  <a:srgbClr val="073E87"/>
                </a:solidFill>
              </a:rPr>
              <a:t>(должность)</a:t>
            </a:r>
            <a:endParaRPr lang="ru-RU" sz="2600" dirty="0"/>
          </a:p>
          <a:p>
            <a:r>
              <a:rPr lang="ru-RU" sz="2600" dirty="0"/>
              <a:t>3</a:t>
            </a:r>
            <a:r>
              <a:rPr lang="ru-RU" sz="2600" dirty="0" smtClean="0"/>
              <a:t>. педагогом, классным руководителем, замдиректора, директором, другим специалистом и занимает </a:t>
            </a:r>
            <a:r>
              <a:rPr lang="ru-RU" sz="2600" b="1" dirty="0" err="1" smtClean="0"/>
              <a:t>тьюторскую</a:t>
            </a:r>
            <a:r>
              <a:rPr lang="ru-RU" sz="2600" b="1" dirty="0" smtClean="0"/>
              <a:t> позицию, </a:t>
            </a:r>
            <a:r>
              <a:rPr lang="ru-RU" sz="2600" dirty="0" smtClean="0"/>
              <a:t>имеет</a:t>
            </a:r>
            <a:r>
              <a:rPr lang="ru-RU" sz="2600" b="1" dirty="0" smtClean="0"/>
              <a:t> </a:t>
            </a:r>
            <a:r>
              <a:rPr lang="ru-RU" sz="2600" b="1" dirty="0" err="1" smtClean="0"/>
              <a:t>тьюторский</a:t>
            </a:r>
            <a:r>
              <a:rPr lang="ru-RU" sz="2600" b="1" dirty="0" smtClean="0"/>
              <a:t> функционал </a:t>
            </a:r>
            <a:r>
              <a:rPr lang="ru-RU" sz="2600" dirty="0" smtClean="0"/>
              <a:t>(позиция)</a:t>
            </a:r>
          </a:p>
          <a:p>
            <a:r>
              <a:rPr lang="ru-RU" sz="2600" dirty="0" smtClean="0"/>
              <a:t>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err="1" smtClean="0"/>
              <a:t>Тьютор</a:t>
            </a:r>
            <a:r>
              <a:rPr lang="ru-RU" sz="2400" dirty="0" smtClean="0"/>
              <a:t> работает в школе (детском саду):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6340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1</a:t>
            </a:r>
            <a:r>
              <a:rPr lang="ru-RU" sz="3200" dirty="0" smtClean="0">
                <a:solidFill>
                  <a:srgbClr val="073E87"/>
                </a:solidFill>
              </a:rPr>
              <a:t>. на платной основе, </a:t>
            </a:r>
            <a:r>
              <a:rPr lang="ru-RU" sz="3200" dirty="0">
                <a:solidFill>
                  <a:srgbClr val="073E87"/>
                </a:solidFill>
              </a:rPr>
              <a:t>оплачивается </a:t>
            </a:r>
            <a:r>
              <a:rPr lang="ru-RU" sz="3200" dirty="0" smtClean="0">
                <a:solidFill>
                  <a:srgbClr val="073E87"/>
                </a:solidFill>
              </a:rPr>
              <a:t>родителями  обучающегося</a:t>
            </a:r>
            <a:endParaRPr lang="ru-RU" sz="3200" dirty="0"/>
          </a:p>
          <a:p>
            <a:r>
              <a:rPr lang="ru-RU" sz="3200" dirty="0" smtClean="0"/>
              <a:t>2. является родителем или другим взрослым, занимающим относительно ребенка </a:t>
            </a:r>
            <a:r>
              <a:rPr lang="ru-RU" sz="3200" b="1" dirty="0" err="1" smtClean="0"/>
              <a:t>тьюторскую</a:t>
            </a:r>
            <a:r>
              <a:rPr lang="ru-RU" sz="3200" b="1" dirty="0" smtClean="0"/>
              <a:t> позицию</a:t>
            </a:r>
            <a:endParaRPr lang="ru-RU" sz="3200" dirty="0" smtClean="0"/>
          </a:p>
          <a:p>
            <a:r>
              <a:rPr lang="ru-RU" sz="2600" dirty="0" smtClean="0"/>
              <a:t>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err="1" smtClean="0"/>
              <a:t>Тьютор</a:t>
            </a:r>
            <a:r>
              <a:rPr lang="ru-RU" sz="2400" dirty="0" smtClean="0"/>
              <a:t> работает  в формате семейного образования, самообразования: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6876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Открытая инклюзивная среда (на примере МО </a:t>
            </a:r>
            <a:r>
              <a:rPr lang="ru-RU" sz="2400" dirty="0" err="1" smtClean="0"/>
              <a:t>г.Нижнеудинск</a:t>
            </a:r>
            <a:r>
              <a:rPr lang="ru-RU" sz="2400" dirty="0" smtClean="0"/>
              <a:t>)</a:t>
            </a:r>
            <a:endParaRPr lang="ru-RU" sz="2400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89050"/>
            <a:ext cx="7632848" cy="35869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5965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1. Семейное образование, на дому, в медицинских организациях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2. развитие </a:t>
            </a:r>
            <a:r>
              <a:rPr lang="ru-RU" dirty="0" smtClean="0"/>
              <a:t>мотивации</a:t>
            </a:r>
            <a:r>
              <a:rPr lang="ru-RU" dirty="0" smtClean="0">
                <a:solidFill>
                  <a:schemeClr val="tx1"/>
                </a:solidFill>
              </a:rPr>
              <a:t> и </a:t>
            </a:r>
            <a:r>
              <a:rPr lang="ru-RU" dirty="0" smtClean="0"/>
              <a:t>интереса</a:t>
            </a:r>
            <a:r>
              <a:rPr lang="ru-RU" dirty="0" smtClean="0">
                <a:solidFill>
                  <a:schemeClr val="tx1"/>
                </a:solidFill>
              </a:rPr>
              <a:t> к познанию окружающего мира; стимуляция познавательной активности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3. социокультурные связи, </a:t>
            </a:r>
            <a:r>
              <a:rPr lang="ru-RU" dirty="0" smtClean="0"/>
              <a:t>отношения с окружающей средой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4. обязательная </a:t>
            </a:r>
            <a:r>
              <a:rPr lang="ru-RU" dirty="0" smtClean="0"/>
              <a:t>индивидуализация</a:t>
            </a:r>
            <a:r>
              <a:rPr lang="ru-RU" dirty="0" smtClean="0">
                <a:solidFill>
                  <a:schemeClr val="tx1"/>
                </a:solidFill>
              </a:rPr>
              <a:t> обучения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5. дозированное </a:t>
            </a:r>
            <a:r>
              <a:rPr lang="ru-RU" dirty="0" smtClean="0"/>
              <a:t>расширение образовательного пространства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6. </a:t>
            </a:r>
            <a:r>
              <a:rPr lang="ru-RU" dirty="0" smtClean="0"/>
              <a:t>вариативность</a:t>
            </a:r>
            <a:r>
              <a:rPr lang="ru-RU" dirty="0" smtClean="0">
                <a:solidFill>
                  <a:schemeClr val="tx1"/>
                </a:solidFill>
              </a:rPr>
              <a:t> содержания АООП; формирование с учетом потребностей и способностей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ФГОС ОВЗ - </a:t>
            </a:r>
            <a:r>
              <a:rPr lang="en-US" sz="2800" dirty="0"/>
              <a:t>Prikaz_№_1598_ot_19 12 </a:t>
            </a:r>
            <a:r>
              <a:rPr lang="en-US" sz="2800" dirty="0" smtClean="0"/>
              <a:t>2014</a:t>
            </a:r>
            <a:r>
              <a:rPr lang="ru-RU" sz="2800" dirty="0"/>
              <a:t> ФГОС УО - </a:t>
            </a:r>
            <a:r>
              <a:rPr lang="en-US" sz="2800" dirty="0"/>
              <a:t>Prikaz_№_1599_ot_19 12 2014</a:t>
            </a:r>
            <a:r>
              <a:rPr lang="ru-RU" sz="2800" dirty="0" smtClean="0"/>
              <a:t>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895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Иркутское региональное отделение межрегиональной </a:t>
            </a:r>
            <a:r>
              <a:rPr lang="ru-RU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тьюторской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ассоциации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Православие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особый ребенок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"Особое детство Иркутска"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для особых ребят в православной студии искусств им. св. М.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Мацуева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ИОООИ «Семейная усадьба» Иркутск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ИОООРДОВ «Радуга»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Отделение дневного пребывания для детей-инвалидов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Детский развивающий центр «Жар-птица» для детей с особенностями развития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ОБЛАСТНОЕ ГОСУДАРСТВЕННОЕ БЮДЖЕТНОЕ УЧРЕЖДЕНИЕ СОЦИАЛЬНОГО ОБСЛУЖИВАНИЯ "ТЕРРИТОРИАЛЬНЫЙ ЦЕНТР СОЦИАЛЬНОЙ ПОМОЩИ СЕМЬЕ И ДЕТЯМ"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автономное учреждение Иркутской области "Центр психолого-педагогической, медицинской и социальной помощи" 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Иркутская региональная общественная организация родителей детей с расстройствами аутистического спектра «Аутизм-Иркутск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Образовательная Среда </a:t>
            </a:r>
            <a:r>
              <a:rPr lang="ru-RU" sz="2400" dirty="0" err="1" smtClean="0"/>
              <a:t>г.Иркутска</a:t>
            </a:r>
            <a:r>
              <a:rPr lang="ru-RU" sz="2400" dirty="0" smtClean="0"/>
              <a:t> и области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5161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ru-RU" sz="2600" dirty="0"/>
          </a:p>
          <a:p>
            <a:r>
              <a:rPr lang="ru-RU" sz="2600" dirty="0" smtClean="0"/>
              <a:t>«</a:t>
            </a:r>
            <a:r>
              <a:rPr lang="ru-RU" sz="2600" dirty="0"/>
              <a:t>Особый мир»- это центр основанный в январе 2015 года для ребят и взрослых, имеющих нарушения интеллектуального и психического развития, а так же сочетанные с ними нарушения.</a:t>
            </a:r>
          </a:p>
          <a:p>
            <a:r>
              <a:rPr lang="ru-RU" sz="2600" dirty="0"/>
              <a:t>Областное государственное бюджетное учреждение социального обслуживания «Реабилитационный центр для детей и подростков с ограниченными возможностями»</a:t>
            </a:r>
          </a:p>
          <a:p>
            <a:r>
              <a:rPr lang="ru-RU" sz="2600" dirty="0"/>
              <a:t>Проект #</a:t>
            </a:r>
            <a:r>
              <a:rPr lang="ru-RU" sz="2600" dirty="0" smtClean="0"/>
              <a:t>я понимаю</a:t>
            </a:r>
            <a:endParaRPr lang="ru-RU" sz="2600" dirty="0"/>
          </a:p>
          <a:p>
            <a:r>
              <a:rPr lang="ru-RU" sz="2600" dirty="0"/>
              <a:t>Проект «Это не </a:t>
            </a:r>
            <a:r>
              <a:rPr lang="ru-RU" sz="2600" dirty="0" smtClean="0"/>
              <a:t>ответ» о </a:t>
            </a:r>
            <a:r>
              <a:rPr lang="ru-RU" sz="2600" dirty="0"/>
              <a:t>том, как объяснить ребенку, кто </a:t>
            </a:r>
            <a:r>
              <a:rPr lang="ru-RU" sz="2600" dirty="0" smtClean="0"/>
              <a:t>такие </a:t>
            </a:r>
            <a:r>
              <a:rPr lang="ru-RU" sz="2600" dirty="0"/>
              <a:t>люди с особенностями развития </a:t>
            </a:r>
            <a:r>
              <a:rPr lang="ru-RU" sz="2600" dirty="0" smtClean="0"/>
              <a:t>и почему </a:t>
            </a:r>
            <a:r>
              <a:rPr lang="ru-RU" sz="2600" dirty="0"/>
              <a:t>с ними можно дружить</a:t>
            </a:r>
          </a:p>
          <a:p>
            <a:r>
              <a:rPr lang="ru-RU" sz="2600" dirty="0" smtClean="0"/>
              <a:t>общественная </a:t>
            </a:r>
            <a:r>
              <a:rPr lang="ru-RU" sz="2600" dirty="0"/>
              <a:t>организация “Иркутский общественный благотворительный Фонд Тихомировых по реабилитации детей-инвалидов с помощью верховой езды”. Краткое название “Фонд Тихомировых”.</a:t>
            </a:r>
          </a:p>
          <a:p>
            <a:r>
              <a:rPr lang="ru-RU" sz="2600" dirty="0"/>
              <a:t>Речевой Центр Коррекции и Развития  «Абрикос»</a:t>
            </a:r>
          </a:p>
          <a:p>
            <a:r>
              <a:rPr lang="ru-RU" sz="2600" dirty="0"/>
              <a:t>ГБУ ДО  «Центр развития дополнительного образования детей»</a:t>
            </a:r>
          </a:p>
          <a:p>
            <a:endParaRPr lang="ru-RU" sz="2600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Образовательная Среда </a:t>
            </a:r>
            <a:r>
              <a:rPr lang="ru-RU" sz="2400" dirty="0" err="1" smtClean="0"/>
              <a:t>г.Иркутска</a:t>
            </a:r>
            <a:r>
              <a:rPr lang="ru-RU" sz="2400" dirty="0" smtClean="0"/>
              <a:t> и области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6588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Иркутская Региональная Ассоциация некоммерческих организаций инвалидов "ПРИБАЙКАЛЬЕ"</a:t>
            </a:r>
          </a:p>
          <a:p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«Надежда»</a:t>
            </a:r>
          </a:p>
          <a:p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Иркутская областная общественная организация инвалидов детства</a:t>
            </a:r>
          </a:p>
          <a:p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Благотворительный Фонд помощи инвалидам имени Илии Киево-Печерского «Муромца»</a:t>
            </a:r>
          </a:p>
          <a:p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Общественная организация родителей детей с ограниченными возможностями «Дети-ангелы Ангарск» Ангарского муниципального образования</a:t>
            </a:r>
          </a:p>
          <a:p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Общественная организация «Общество инвалидов колясочников «Шанс»» города Саянска</a:t>
            </a:r>
          </a:p>
          <a:p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Иркутская региональная общественная организация родителей детей-инвалидов «Солнечный Круг»</a:t>
            </a:r>
          </a:p>
          <a:p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Фонд «Наследие иркутских меценатов» (Городской благотворительный фонд местного сообщества города Иркутска) создан в результате развития одноименного общегородского проекта 25 апреля 2011 года в целях организации и координации процесса развития благотворительности в Иркутске.</a:t>
            </a:r>
          </a:p>
          <a:p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Адаптационно-педагогический центр для детей-инвалидов "Надежда" село Хомутово</a:t>
            </a:r>
          </a:p>
          <a:p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АНО АПЦ «Прибайкальский Талисман»</a:t>
            </a:r>
          </a:p>
          <a:p>
            <a:endParaRPr lang="ru-RU" sz="2600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Образовательная Среда </a:t>
            </a:r>
            <a:r>
              <a:rPr lang="ru-RU" sz="2400" dirty="0" err="1" smtClean="0"/>
              <a:t>г.Иркутска</a:t>
            </a:r>
            <a:r>
              <a:rPr lang="ru-RU" sz="2400" dirty="0" smtClean="0"/>
              <a:t> и области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3876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89302"/>
            <a:ext cx="8537373" cy="3658711"/>
          </a:xfrm>
        </p:spPr>
        <p:txBody>
          <a:bodyPr>
            <a:normAutofit/>
          </a:bodyPr>
          <a:lstStyle/>
          <a:p>
            <a:r>
              <a:rPr lang="ru-RU" sz="2300" dirty="0" smtClean="0"/>
              <a:t>…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МОИ вопросы дальше…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1125200"/>
            <a:ext cx="4572000" cy="972574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lvl="0" indent="-228600">
              <a:spcBef>
                <a:spcPct val="20000"/>
              </a:spcBef>
              <a:buClr>
                <a:srgbClr val="31B6FD"/>
              </a:buClr>
              <a:buFont typeface="Wingdings 2" pitchFamily="18" charset="2"/>
              <a:buChar char=""/>
            </a:pPr>
            <a:endParaRPr lang="ru-RU" sz="2600" spc="150" dirty="0" smtClean="0">
              <a:solidFill>
                <a:srgbClr val="073E87"/>
              </a:solidFill>
            </a:endParaRPr>
          </a:p>
          <a:p>
            <a:pPr marL="274320" lvl="0" indent="-228600">
              <a:spcBef>
                <a:spcPct val="20000"/>
              </a:spcBef>
              <a:buClr>
                <a:srgbClr val="31B6FD"/>
              </a:buClr>
              <a:buFont typeface="Wingdings 2" pitchFamily="18" charset="2"/>
              <a:buChar char=""/>
            </a:pPr>
            <a:endParaRPr lang="ru-RU" sz="2600" spc="150" dirty="0">
              <a:solidFill>
                <a:srgbClr val="073E87"/>
              </a:solidFill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027049579"/>
              </p:ext>
            </p:extLst>
          </p:nvPr>
        </p:nvGraphicFramePr>
        <p:xfrm>
          <a:off x="1763688" y="1289301"/>
          <a:ext cx="5832648" cy="36587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8173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7. разнообразие организационных форм ОП и индивидуального развития каждого обучающегося; обеспечение роста творческого потенциала, познавательных мотивов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8. основа для </a:t>
            </a:r>
            <a:r>
              <a:rPr lang="ru-RU" dirty="0" smtClean="0"/>
              <a:t>ИУП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9. стандарт предусматривает возможность </a:t>
            </a:r>
            <a:r>
              <a:rPr lang="ru-RU" dirty="0" smtClean="0"/>
              <a:t>гибкой смены образовательного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/>
              <a:t>маршрута</a:t>
            </a:r>
            <a:r>
              <a:rPr lang="ru-RU" dirty="0" smtClean="0">
                <a:solidFill>
                  <a:schemeClr val="tx1"/>
                </a:solidFill>
              </a:rPr>
              <a:t>, программ и условий получения образования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10. может быть </a:t>
            </a:r>
            <a:r>
              <a:rPr lang="ru-RU" dirty="0" smtClean="0"/>
              <a:t>несколько вариантов </a:t>
            </a:r>
            <a:r>
              <a:rPr lang="ru-RU" dirty="0" smtClean="0">
                <a:solidFill>
                  <a:schemeClr val="tx1"/>
                </a:solidFill>
              </a:rPr>
              <a:t>АООП с учетом особых образовательных потребностей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ФГОС ОВЗ - </a:t>
            </a:r>
            <a:r>
              <a:rPr lang="en-US" sz="2800" dirty="0"/>
              <a:t>Prikaz_№_1598_ot_19 12 </a:t>
            </a:r>
            <a:r>
              <a:rPr lang="en-US" sz="2800" dirty="0" smtClean="0"/>
              <a:t>2014</a:t>
            </a:r>
            <a:r>
              <a:rPr lang="ru-RU" sz="2800" dirty="0"/>
              <a:t> ФГОС УО - </a:t>
            </a:r>
            <a:r>
              <a:rPr lang="en-US" sz="2800" dirty="0"/>
              <a:t>Prikaz_№_1599_ot_19 12 2014</a:t>
            </a:r>
            <a:r>
              <a:rPr lang="ru-RU" sz="2800" dirty="0" smtClean="0"/>
              <a:t>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1027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11. АООП должна учитывать потребности и </a:t>
            </a:r>
            <a:r>
              <a:rPr lang="ru-RU" dirty="0" smtClean="0"/>
              <a:t>запросы </a:t>
            </a:r>
            <a:r>
              <a:rPr lang="ru-RU" dirty="0" smtClean="0">
                <a:solidFill>
                  <a:schemeClr val="tx1"/>
                </a:solidFill>
              </a:rPr>
              <a:t>обучающихся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12. результат </a:t>
            </a:r>
            <a:r>
              <a:rPr lang="ru-RU" dirty="0" smtClean="0"/>
              <a:t>ресурсного обеспечения </a:t>
            </a:r>
            <a:r>
              <a:rPr lang="ru-RU" dirty="0" smtClean="0">
                <a:solidFill>
                  <a:schemeClr val="tx1"/>
                </a:solidFill>
              </a:rPr>
              <a:t>– комфортная коррекционно-развивающая образовательная </a:t>
            </a:r>
            <a:r>
              <a:rPr lang="ru-RU" dirty="0" smtClean="0"/>
              <a:t>среда</a:t>
            </a:r>
            <a:r>
              <a:rPr lang="ru-RU" dirty="0" smtClean="0">
                <a:solidFill>
                  <a:schemeClr val="tx1"/>
                </a:solidFill>
              </a:rPr>
              <a:t> с учетом образовательных потребностей, доступная, </a:t>
            </a:r>
            <a:r>
              <a:rPr lang="ru-RU" dirty="0" smtClean="0"/>
              <a:t>открытая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13. развитие способностей через систему клубов, секций, студий, общественно-полезной деятельности, дополнительного образования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14. участие педагогов, родителей, обучающихся и общественности в разработке АООП, </a:t>
            </a:r>
            <a:r>
              <a:rPr lang="ru-RU" dirty="0" smtClean="0"/>
              <a:t>проектировании среды, формировании и реализации ИОМ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ФГОС ОВЗ - </a:t>
            </a:r>
            <a:r>
              <a:rPr lang="en-US" sz="2800" dirty="0"/>
              <a:t>Prikaz_№_1598_ot_19 12 </a:t>
            </a:r>
            <a:r>
              <a:rPr lang="en-US" sz="2800" dirty="0" smtClean="0"/>
              <a:t>2014</a:t>
            </a:r>
            <a:r>
              <a:rPr lang="ru-RU" sz="2800" dirty="0"/>
              <a:t> ФГОС УО - </a:t>
            </a:r>
            <a:r>
              <a:rPr lang="en-US" sz="2800" dirty="0"/>
              <a:t>Prikaz_№_1599_ot_19 12 2014</a:t>
            </a:r>
            <a:r>
              <a:rPr lang="ru-RU" sz="2800" dirty="0" smtClean="0"/>
              <a:t>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19759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3.4. Требования к кадровым условиям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3.4.1. При необходимости в процессе реализации АООП возможно временное или постоянное участие </a:t>
            </a:r>
            <a:r>
              <a:rPr lang="ru-RU" sz="3200" dirty="0" smtClean="0"/>
              <a:t>ТЬЮТОРА</a:t>
            </a:r>
            <a:r>
              <a:rPr lang="ru-RU" sz="3200" dirty="0" smtClean="0">
                <a:solidFill>
                  <a:schemeClr val="tx1"/>
                </a:solidFill>
              </a:rPr>
              <a:t> и (или) ассистента (помощника). 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ФГОС ОВЗ - </a:t>
            </a:r>
            <a:r>
              <a:rPr lang="en-US" sz="2800" dirty="0"/>
              <a:t>Prikaz_№_1598_ot_19 12 </a:t>
            </a:r>
            <a:r>
              <a:rPr lang="en-US" sz="2800" dirty="0" smtClean="0"/>
              <a:t>2014</a:t>
            </a:r>
            <a:r>
              <a:rPr lang="ru-RU" sz="2800" dirty="0"/>
              <a:t> ФГОС УО - </a:t>
            </a:r>
            <a:r>
              <a:rPr lang="en-US" sz="2800" dirty="0"/>
              <a:t>Prikaz_№_1599_ot_19 12 2014</a:t>
            </a:r>
            <a:r>
              <a:rPr lang="ru-RU" sz="2800" dirty="0" smtClean="0"/>
              <a:t>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1939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Для успешной адаптации учащихся с расстройствами аутистического спектра на групповых занятиях кроме учителя присутствует воспитатель </a:t>
            </a:r>
            <a:r>
              <a:rPr lang="ru-RU" dirty="0" smtClean="0">
                <a:solidFill>
                  <a:schemeClr val="tx1"/>
                </a:solidFill>
              </a:rPr>
              <a:t>(</a:t>
            </a:r>
            <a:r>
              <a:rPr lang="ru-RU" dirty="0" smtClean="0"/>
              <a:t>ТЬЮТОР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</a:p>
          <a:p>
            <a:r>
              <a:rPr lang="ru-RU" dirty="0">
                <a:solidFill>
                  <a:schemeClr val="tx1"/>
                </a:solidFill>
              </a:rPr>
              <a:t> 32. При организации образовательной деятельности по адаптированной основной образовательной программе создаются условия для лечебно-восстановительной работы, организации образовательной деятельности и коррекционных занятий с учетом особенностей учащихся из расчета по одной штатной единице</a:t>
            </a:r>
            <a:r>
              <a:rPr lang="ru-RU" dirty="0" smtClean="0">
                <a:solidFill>
                  <a:schemeClr val="tx1"/>
                </a:solidFill>
              </a:rPr>
              <a:t>:</a:t>
            </a:r>
          </a:p>
          <a:p>
            <a:r>
              <a:rPr lang="ru-RU" dirty="0" smtClean="0"/>
              <a:t>ТЬЮТОРА,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ассистента (помощника) на каждые 1-6 учащихся с ограниченными возможностями здоровья.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200" dirty="0"/>
              <a:t>Приказ Министерства образования и науки Российской Федерации (</a:t>
            </a:r>
            <a:r>
              <a:rPr lang="ru-RU" sz="1200" dirty="0" err="1"/>
              <a:t>Минобрнауки</a:t>
            </a:r>
            <a:r>
              <a:rPr lang="ru-RU" sz="1200" dirty="0"/>
              <a:t> России) от 30 августа 2013 г. N 1015 г. Москва "Об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начального общего, основного общего и среднего общего образования" </a:t>
            </a:r>
          </a:p>
        </p:txBody>
      </p:sp>
    </p:spTree>
    <p:extLst>
      <p:ext uri="{BB962C8B-B14F-4D97-AF65-F5344CB8AC3E}">
        <p14:creationId xmlns:p14="http://schemas.microsoft.com/office/powerpoint/2010/main" val="171667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</a:rPr>
              <a:t>1. Про </a:t>
            </a:r>
            <a:r>
              <a:rPr lang="ru-RU" sz="3600" dirty="0" err="1" smtClean="0">
                <a:solidFill>
                  <a:schemeClr val="tx1"/>
                </a:solidFill>
              </a:rPr>
              <a:t>тьюторское</a:t>
            </a:r>
            <a:r>
              <a:rPr lang="ru-RU" sz="3600" dirty="0" smtClean="0">
                <a:solidFill>
                  <a:schemeClr val="tx1"/>
                </a:solidFill>
              </a:rPr>
              <a:t> сопровождение – </a:t>
            </a:r>
          </a:p>
          <a:p>
            <a:r>
              <a:rPr lang="ru-RU" sz="3600" dirty="0" smtClean="0">
                <a:solidFill>
                  <a:schemeClr val="tx1"/>
                </a:solidFill>
              </a:rPr>
              <a:t>2. Про индивидуальный образовательный маршрут – </a:t>
            </a:r>
          </a:p>
          <a:p>
            <a:r>
              <a:rPr lang="ru-RU" sz="3600" dirty="0" smtClean="0">
                <a:solidFill>
                  <a:schemeClr val="tx1"/>
                </a:solidFill>
              </a:rPr>
              <a:t>3. Другое - 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Мои вопросы: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5652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Все имеют: ПРАВО на образование в соответствии со своими ПОТРЕБНОСТЯМИ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Групповая работа: образовательные потребности обучающихся с ОВЗ (</a:t>
            </a:r>
            <a:r>
              <a:rPr lang="ru-RU" dirty="0" err="1" smtClean="0">
                <a:solidFill>
                  <a:schemeClr val="tx1"/>
                </a:solidFill>
              </a:rPr>
              <a:t>флипчарт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ФЗ №273</a:t>
            </a:r>
            <a:endParaRPr lang="ru-RU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4914827"/>
              </p:ext>
            </p:extLst>
          </p:nvPr>
        </p:nvGraphicFramePr>
        <p:xfrm>
          <a:off x="381000" y="2643758"/>
          <a:ext cx="8381259" cy="19511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3753"/>
                <a:gridCol w="2793753"/>
                <a:gridCol w="2793753"/>
              </a:tblGrid>
              <a:tr h="6503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Как видит ребенок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Как видит родитель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Как видит педагог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6503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503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666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9502"/>
            <a:ext cx="8381260" cy="790796"/>
          </a:xfrm>
        </p:spPr>
        <p:txBody>
          <a:bodyPr/>
          <a:lstStyle/>
          <a:p>
            <a:r>
              <a:rPr lang="ru-RU" sz="2000" dirty="0" smtClean="0"/>
              <a:t>Традиционное образование</a:t>
            </a:r>
            <a:endParaRPr lang="ru-RU" sz="2000" dirty="0"/>
          </a:p>
        </p:txBody>
      </p:sp>
      <p:sp>
        <p:nvSpPr>
          <p:cNvPr id="4" name="Овал 3"/>
          <p:cNvSpPr/>
          <p:nvPr/>
        </p:nvSpPr>
        <p:spPr>
          <a:xfrm>
            <a:off x="5292080" y="1707654"/>
            <a:ext cx="2808312" cy="22322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2700">
                  <a:solidFill>
                    <a:srgbClr val="073E87">
                      <a:lumMod val="75000"/>
                    </a:srgbClr>
                  </a:solidFill>
                  <a:prstDash val="solid"/>
                </a:ln>
                <a:pattFill prst="dkUpDiag">
                  <a:fgClr>
                    <a:srgbClr val="073E87"/>
                  </a:fgClr>
                  <a:bgClr>
                    <a:srgbClr val="073E87">
                      <a:lumMod val="20000"/>
                      <a:lumOff val="80000"/>
                    </a:srgbClr>
                  </a:bgClr>
                </a:pattFill>
                <a:effectLst>
                  <a:outerShdw dist="38100" dir="2640000" algn="bl" rotWithShape="0">
                    <a:srgbClr val="073E87">
                      <a:lumMod val="75000"/>
                    </a:srgbClr>
                  </a:outerShdw>
                </a:effectLst>
              </a:rPr>
              <a:t>СОДЕРЖАНИЕ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Улыбающееся лицо 4"/>
          <p:cNvSpPr/>
          <p:nvPr/>
        </p:nvSpPr>
        <p:spPr>
          <a:xfrm>
            <a:off x="1874415" y="1471603"/>
            <a:ext cx="914400" cy="9144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Улыбающееся лицо 5"/>
          <p:cNvSpPr/>
          <p:nvPr/>
        </p:nvSpPr>
        <p:spPr>
          <a:xfrm>
            <a:off x="729683" y="2391389"/>
            <a:ext cx="914400" cy="914400"/>
          </a:xfrm>
          <a:prstGeom prst="smileyFac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Улыбающееся лицо 6"/>
          <p:cNvSpPr/>
          <p:nvPr/>
        </p:nvSpPr>
        <p:spPr>
          <a:xfrm>
            <a:off x="2379340" y="3482702"/>
            <a:ext cx="914400" cy="914400"/>
          </a:xfrm>
          <a:prstGeom prst="smileyFac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H="1" flipV="1">
            <a:off x="2788815" y="2067694"/>
            <a:ext cx="2719289" cy="144016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1644083" y="2823778"/>
            <a:ext cx="3647997" cy="118303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  <a:effectLst>
            <a:reflection blurRad="6350" stA="50000" endA="300" endPos="38500" dist="508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>
            <a:off x="3293740" y="3471091"/>
            <a:ext cx="2137162" cy="46881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127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3910</TotalTime>
  <Words>1124</Words>
  <Application>Microsoft Office PowerPoint</Application>
  <PresentationFormat>Экран (16:9)</PresentationFormat>
  <Paragraphs>130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Сетка</vt:lpstr>
      <vt:lpstr>Проблемный диалог «ФГОС НОО обучающихся с ОВЗ. Тьюторское сопровождение индивидуального образовательного маршрута»     </vt:lpstr>
      <vt:lpstr>ФГОС ОВЗ - Prikaz_№_1598_ot_19 12 2014 ФГОС УО - Prikaz_№_1599_ot_19 12 2014 </vt:lpstr>
      <vt:lpstr>ФГОС ОВЗ - Prikaz_№_1598_ot_19 12 2014 ФГОС УО - Prikaz_№_1599_ot_19 12 2014 </vt:lpstr>
      <vt:lpstr>ФГОС ОВЗ - Prikaz_№_1598_ot_19 12 2014 ФГОС УО - Prikaz_№_1599_ot_19 12 2014 </vt:lpstr>
      <vt:lpstr>ФГОС ОВЗ - Prikaz_№_1598_ot_19 12 2014 ФГОС УО - Prikaz_№_1599_ot_19 12 2014 </vt:lpstr>
      <vt:lpstr>Приказ Министерства образования и науки Российской Федерации (Минобрнауки России) от 30 августа 2013 г. N 1015 г. Москва "Об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начального общего, основного общего и среднего общего образования" </vt:lpstr>
      <vt:lpstr>Мои вопросы:</vt:lpstr>
      <vt:lpstr>ФЗ №273</vt:lpstr>
      <vt:lpstr>Традиционное образование</vt:lpstr>
      <vt:lpstr>Инклюзия ФГОС ИОМ</vt:lpstr>
      <vt:lpstr>Что Мы можем сказать сейчас про ИОМ??</vt:lpstr>
      <vt:lpstr>Что такое ИОМ??</vt:lpstr>
      <vt:lpstr>ФГОС ОВЗ - Prikaz_№_1598_ot_19 12 2014 ФГОС УО - Prikaz_№_1599_ot_19 12 2014 </vt:lpstr>
      <vt:lpstr>Тьютор  - это кто? (ролики, стандарты)</vt:lpstr>
      <vt:lpstr>Тьютор помогает создать свой образовательный маршрут любому человеку в соответствии с интересом и запросом</vt:lpstr>
      <vt:lpstr>ТРУДОВЫЕ ФУНКЦИИ:</vt:lpstr>
      <vt:lpstr>Тьютор работает в школе (детском саду):</vt:lpstr>
      <vt:lpstr>Тьютор работает  в формате семейного образования, самообразования:</vt:lpstr>
      <vt:lpstr>Открытая инклюзивная среда (на примере МО г.Нижнеудинск)</vt:lpstr>
      <vt:lpstr>Образовательная Среда г.Иркутска и области</vt:lpstr>
      <vt:lpstr>Образовательная Среда г.Иркутска и области</vt:lpstr>
      <vt:lpstr>Образовательная Среда г.Иркутска и области</vt:lpstr>
      <vt:lpstr>МОИ вопросы дальше…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КАРТА УЧАСТИЯ в событиях МТА</dc:title>
  <dc:creator>Князева Татьяна Борисовна</dc:creator>
  <cp:lastModifiedBy>Пользователь</cp:lastModifiedBy>
  <cp:revision>129</cp:revision>
  <dcterms:created xsi:type="dcterms:W3CDTF">2015-04-07T08:38:16Z</dcterms:created>
  <dcterms:modified xsi:type="dcterms:W3CDTF">2017-11-02T08:28:13Z</dcterms:modified>
</cp:coreProperties>
</file>