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8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0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4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9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3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8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5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4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E877-D77E-4DB2-A535-97C02A9C162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AF07-D7F9-4A40-841C-327EDCA3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4;&#1072;&#1085;&#1086;&#1074;&#1086;&#1081;%20&#1042;.&#1048;..docx" TargetMode="External"/><Relationship Id="rId2" Type="http://schemas.openxmlformats.org/officeDocument/2006/relationships/hyperlink" Target="&#1052;&#1077;&#1090;%20&#1088;&#1077;&#1082;%20&#1048;&#1040;&#1056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48;&#1085;&#1090;&#1077;&#1088;&#1085;&#1077;&#1090;-&#1087;&#1088;&#1086;&#1092;&#1080;&#1083;&#1100;%20(&#1075;&#1088;&#1072;&#1085;&#1090;)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«Модельный интернет-профиль педагога будущего системы СПО»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03563"/>
          </a:xfrm>
        </p:spPr>
        <p:txBody>
          <a:bodyPr/>
          <a:lstStyle/>
          <a:p>
            <a:pPr algn="r"/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в рамках гранта 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ГАОУ ДПО «ЛОИРО»,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</a:p>
        </p:txBody>
      </p:sp>
    </p:spTree>
    <p:extLst>
      <p:ext uri="{BB962C8B-B14F-4D97-AF65-F5344CB8AC3E}">
        <p14:creationId xmlns:p14="http://schemas.microsoft.com/office/powerpoint/2010/main" val="5150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360" y="365125"/>
            <a:ext cx="10379439" cy="92402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Диагностический инструментарий оценки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igital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230412"/>
              </p:ext>
            </p:extLst>
          </p:nvPr>
        </p:nvGraphicFramePr>
        <p:xfrm>
          <a:off x="239841" y="1019331"/>
          <a:ext cx="11707321" cy="5681273"/>
        </p:xfrm>
        <a:graphic>
          <a:graphicData uri="http://schemas.openxmlformats.org/drawingml/2006/table">
            <a:tbl>
              <a:tblPr firstRow="1" firstCol="1" bandRow="1"/>
              <a:tblGrid>
                <a:gridCol w="507428"/>
                <a:gridCol w="166910"/>
                <a:gridCol w="734739"/>
                <a:gridCol w="389744"/>
                <a:gridCol w="329784"/>
                <a:gridCol w="329784"/>
                <a:gridCol w="404734"/>
                <a:gridCol w="386182"/>
                <a:gridCol w="5426804"/>
                <a:gridCol w="123119"/>
                <a:gridCol w="2908093"/>
              </a:tblGrid>
              <a:tr h="7038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«Педагог с развитыми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тьюторскими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компетенциями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цифровом образовании»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660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32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925"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1.Нелинейные способы оценивания: а )компетенций студента; б) качества среды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2.Используемый уровень заданий по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Блуму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«Синтез»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3.Критерии оценивания доводятся до студентов при начале обучения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4.Есть формирующее и итоговое оценивание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5.Оценивание как способ индивидуализации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6.Оценка ситуаций образования в реальных условиях (на  практике студента)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1.Ссылка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2.Задания или ссылка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3.Сайт, Справочник студента, буклет заданий, группа в ФБ, другое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4.Ссылка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5.Самооценка/оценка группы/оценка педагога в совокупности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6.ДЭ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конкурс, другое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«управлять проектами»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379596"/>
              </p:ext>
            </p:extLst>
          </p:nvPr>
        </p:nvGraphicFramePr>
        <p:xfrm>
          <a:off x="104932" y="1140380"/>
          <a:ext cx="12087068" cy="6257329"/>
        </p:xfrm>
        <a:graphic>
          <a:graphicData uri="http://schemas.openxmlformats.org/drawingml/2006/table">
            <a:tbl>
              <a:tblPr firstRow="1" firstCol="1" bandRow="1"/>
              <a:tblGrid>
                <a:gridCol w="419724"/>
                <a:gridCol w="4946754"/>
                <a:gridCol w="3552669"/>
                <a:gridCol w="3167921"/>
              </a:tblGrid>
              <a:tr h="3781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773">
                <a:tc rowSpan="7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методы управления проектами Вы знаете: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stagegate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agile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scrum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классическое проектное управление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все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затрудняюсь ответить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8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методы управления проектами Вы используете: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stagegate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agile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scrum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классическое проектное управление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все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затрудняюсь ответить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Личное руководство проектами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Да/нет/перечислить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Перечень/ссылки, результаты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93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Личное участие в проектах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Да/нет/перечислить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Перечень, ссылки, результаты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Личное руководство стартапами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Да/нет/перечислить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Перечень, ссылки, результаты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93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Личное участие в стартапах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Да/нет/перечислить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Перечень, ссылки, результаты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3" marR="5449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19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78" y="425086"/>
            <a:ext cx="10515600" cy="7291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7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</a:t>
            </a: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7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компетенция «самообразование» </a:t>
            </a:r>
            <a:r>
              <a:rPr lang="ru-RU" sz="32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523039"/>
              </p:ext>
            </p:extLst>
          </p:nvPr>
        </p:nvGraphicFramePr>
        <p:xfrm>
          <a:off x="0" y="1019332"/>
          <a:ext cx="12192001" cy="6517101"/>
        </p:xfrm>
        <a:graphic>
          <a:graphicData uri="http://schemas.openxmlformats.org/drawingml/2006/table">
            <a:tbl>
              <a:tblPr firstRow="1" firstCol="1" bandRow="1"/>
              <a:tblGrid>
                <a:gridCol w="336399"/>
                <a:gridCol w="5367132"/>
                <a:gridCol w="3593378"/>
                <a:gridCol w="2895092"/>
              </a:tblGrid>
              <a:tr h="447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62">
                <a:tc rowSpan="10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Профессиональные интересы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69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Профессиональные сообщества, команды, проекты, сетевые объединения с учетом профессиональных интересов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Перечень, ссылки на источники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Перспективы профессионального роста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представления о шагах и задачах в будущем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Да/нет/примерно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46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Важные результаты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1.Наличие представления о результатах в будущем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2.Имеющиеся результаты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1.Да/нет/примерно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2.Перечень, ссылки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Профессиональные дефициты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Знаю/затрудняюсь/не думала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46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профессиональные качества/компетенции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Знаю/затрудняюсь/не думала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Маршрут профессионального роста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Формы, механизмы, ресурсы, результаты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Наличие/отсутствие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Ссылки по возможности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Комментарии по возможности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3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Личные интересы в развитии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Наличие/отсутствие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Маршрут личностного роста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Формы, механизмы, ресурсы, результаты: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 системе формального образования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 системе неформального образования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 системе информального образования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Наличие/отсутствие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Ссылки по возможности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Комментарии по возможности (относительно каждой сферы образования)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6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68" y="104932"/>
            <a:ext cx="10544331" cy="449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uture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skills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43954"/>
              </p:ext>
            </p:extLst>
          </p:nvPr>
        </p:nvGraphicFramePr>
        <p:xfrm>
          <a:off x="0" y="749507"/>
          <a:ext cx="12067083" cy="5996067"/>
        </p:xfrm>
        <a:graphic>
          <a:graphicData uri="http://schemas.openxmlformats.org/drawingml/2006/table">
            <a:tbl>
              <a:tblPr firstRow="1" firstCol="1" bandRow="1"/>
              <a:tblGrid>
                <a:gridCol w="395775"/>
                <a:gridCol w="4518053"/>
                <a:gridCol w="4275142"/>
                <a:gridCol w="354495"/>
                <a:gridCol w="2523618"/>
              </a:tblGrid>
              <a:tr h="5240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91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Готовность к системным изменениям в профессиональной деятельности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Вовлеченность, влияние и построение устойчивого будущего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804">
                <a:tc rowSpan="5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Форсайт компетенции -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Сформулировать общее представление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7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Форсайт технологии в образовании, кейс-методы, методики построения знаний о будущем, исследования будущего, сравнительный анализ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Использую/не использую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 для…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Продолжение предложения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Форсайт-группа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Руковожу/участвую/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целью…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Продолжение предложения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22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Форумы, конференции по тематике образования будущего, непрерывного образования, развития предпринимательской компетентности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 с докладом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уровень: ОО/МО/регион/РФ/международный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1.Да/нет/перечень мероприятий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Да/нет/перечень мероприятий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Уровень/мероприятие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решения по поводу компетенций студентов и содержания образования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1.Учитывает тенденции развития сферы будущей профессиональной деятельности студента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Более важны прогнозы: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лет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лет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1.Да/затрудняюсь/не думала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Отметить временной отрезок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05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3" y="0"/>
            <a:ext cx="1164735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5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" y="179882"/>
            <a:ext cx="11887200" cy="667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42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(1 вариант)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Мет рек ИАР.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Ивановой В.И..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3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9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проекте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783" y="1364106"/>
            <a:ext cx="11647357" cy="5141625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sz="3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инновационные практики при реализации отдельных мероприятий (работ) государственного задания </a:t>
            </a:r>
          </a:p>
          <a:p>
            <a:pPr marL="0" lvl="0" indent="0" algn="r">
              <a:buNone/>
            </a:pPr>
            <a:endParaRPr lang="ru-RU" sz="3600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Цель: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 модельный интернет-профиль педагога СПО на основе  «компетенций педагога будущего» системы СПО (с использованием цифровых технологий)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6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проекте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1825625"/>
            <a:ext cx="11722308" cy="481501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</a:t>
            </a:r>
          </a:p>
          <a:p>
            <a:pPr marL="0" lv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Горюнова М.А.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руководитель проекта, </a:t>
            </a:r>
            <a:r>
              <a:rPr lang="ru-RU" b="1" dirty="0" err="1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интернет-профиля, апробация цифрового интернет профиля в АИС</a:t>
            </a:r>
          </a:p>
          <a:p>
            <a:pPr marL="0" lvl="0" indent="0" algn="just">
              <a:buNone/>
            </a:pPr>
            <a:endParaRPr lang="ru-RU" b="1" dirty="0" smtClean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Т.Б.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разработка интернет-профиля, разработка диагностического инструментария для мониторинговых исследований, ТЗ на автоматизацию; апробация содержания интернет-профиля в рамках курсовой подготовки наставников </a:t>
            </a:r>
            <a:r>
              <a:rPr lang="ru-RU" b="1" dirty="0" err="1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г.Гатчина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ГИЭФПТ (технологический, технический фак-ты)</a:t>
            </a:r>
          </a:p>
          <a:p>
            <a:pPr marL="0" lvl="0" indent="0" algn="just">
              <a:buNone/>
            </a:pPr>
            <a:endParaRPr lang="ru-RU" b="1" dirty="0" smtClean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Топоровский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В.П.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экспертиза материалов</a:t>
            </a:r>
            <a:endParaRPr lang="ru-RU" b="1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5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проекте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045030"/>
            <a:ext cx="11916229" cy="566056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образ (идея): 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Модельный интернет-профиль предполагается создать в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2-х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уровнях: 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 – актуальные компетенции педагога современного образования (будущее «сегодня-завтра»); 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 – компетенции педагога для системы образования будущего (будущее 10-15 лет). </a:t>
            </a:r>
          </a:p>
          <a:p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0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проекте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045030"/>
            <a:ext cx="11916229" cy="5660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(для чего?):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Для подготовки к реализации и прохождению аттестации в формате новых моделей  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Для определения достижений и дефицитов педагогов, построения самообразования с учетом собственного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профиля;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Для  проектирования содержания и процесса переподготовки и повышения квалификации слушателей ГАОУ ДПО «ЛОИРО» и участников федеральной инновационной площадки на основе мониторинговых статистических данных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Для проведения анализа и принятия управленческих решений по развитию профессионального потенциала кадров СПО на уровне профессиональной образовательной организации и региона в целом.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 Для эффективного управления реализацией инновационных региональных программ и проектов путем адресного отбора участников инновационной деятельности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5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56" y="365126"/>
            <a:ext cx="10829144" cy="7891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«Интернет-профиль педагога будущего системы СПО»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11" y="1154244"/>
            <a:ext cx="11947161" cy="57037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Интернет-профиль (грант).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docx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продукта, его назначение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создания продукта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и содержание продукта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Интернет-профиль 1 уровня (модель, содержание основных характеристик, диагностический инструментарий)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ТЗ на автоматизацию профиля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Интернет-профиль 2 уровня (модель, содержание основных характеристик, содержание характеристики «профессионализм» педагога, модель уровневого распределения характеристик человека будущего)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использованных источников и материалов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6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0"/>
            <a:ext cx="12046857" cy="6683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64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379146"/>
              </p:ext>
            </p:extLst>
          </p:nvPr>
        </p:nvGraphicFramePr>
        <p:xfrm>
          <a:off x="101600" y="101601"/>
          <a:ext cx="12090400" cy="6531427"/>
        </p:xfrm>
        <a:graphic>
          <a:graphicData uri="http://schemas.openxmlformats.org/drawingml/2006/table">
            <a:tbl>
              <a:tblPr firstRow="1" firstCol="1" bandRow="1"/>
              <a:tblGrid>
                <a:gridCol w="667862"/>
                <a:gridCol w="11422538"/>
              </a:tblGrid>
              <a:tr h="1267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условий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профессионального самоопределения 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студентов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3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предоставления образовательных услуг, которые студенты СПО могут выбрать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3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Ресурсная обеспеченность процесса профессионального самоопределения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Механизмы формирования индивидуальных образовательных и профессионально-образовательных  проектов студентов СПО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3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Механизмы сопровождения индивидуальных образовательных и профессионально-образовательных проектов студентов СПО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системы в реализации индивидуальных образовательных и профессионально-образовательных проектов студентов СПО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83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управления процессом профессионального самоопределения студента СПО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Перспективность развития процессов профессионального самоопределения студентов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94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31576"/>
              </p:ext>
            </p:extLst>
          </p:nvPr>
        </p:nvGraphicFramePr>
        <p:xfrm>
          <a:off x="-2" y="203198"/>
          <a:ext cx="12192003" cy="7001416"/>
        </p:xfrm>
        <a:graphic>
          <a:graphicData uri="http://schemas.openxmlformats.org/drawingml/2006/table">
            <a:tbl>
              <a:tblPr firstRow="1" firstCol="1" bandRow="1"/>
              <a:tblGrid>
                <a:gridCol w="333202"/>
                <a:gridCol w="1950966"/>
                <a:gridCol w="231703"/>
                <a:gridCol w="1142084"/>
                <a:gridCol w="1142084"/>
                <a:gridCol w="1142084"/>
                <a:gridCol w="1142084"/>
                <a:gridCol w="2553898"/>
                <a:gridCol w="2553898"/>
              </a:tblGrid>
              <a:tr h="2667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предоставления образовательных услуг, которые студенты СПО могут выбрать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96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3339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187">
                <a:tc rowSpan="11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 учебного плана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Сколько, какие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00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Краткосрочные модули/практики (до 16 часов)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из скольких, сколько раз за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Среднесрочные модули/практики (от 16 до 32 часов)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из скольких,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раз за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Элективные модули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из скольких,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раз за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Факультативные курсы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из скольких,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раз за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Профессиональные пробы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за учебный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практики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за учебный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20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внеурочной деятельности (клубы, кружки, студии и т.п.)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формы и сколько за учебный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Дистанционное обучение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формы и сколько за учебный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формы и сколько за учебный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04" marR="295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263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951</Words>
  <Application>Microsoft Office PowerPoint</Application>
  <PresentationFormat>Широкоэкранный</PresentationFormat>
  <Paragraphs>304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«Модельный интернет-профиль педагога будущего системы СПО»</vt:lpstr>
      <vt:lpstr>Данные о проекте</vt:lpstr>
      <vt:lpstr>Данные о проекте</vt:lpstr>
      <vt:lpstr>Данные о проекте </vt:lpstr>
      <vt:lpstr>Данные о проекте </vt:lpstr>
      <vt:lpstr>Продукт «Интернет-профиль педагога будущего системы СПО»</vt:lpstr>
      <vt:lpstr>Презентация PowerPoint</vt:lpstr>
      <vt:lpstr>Презентация PowerPoint</vt:lpstr>
      <vt:lpstr>Презентация PowerPoint</vt:lpstr>
      <vt:lpstr>Диагностический инструментарий оценки digital skills педагога </vt:lpstr>
      <vt:lpstr>soft skills   компетенция «управлять проектами»</vt:lpstr>
      <vt:lpstr> Self skills, компетенция «самообразование»  </vt:lpstr>
      <vt:lpstr>future skills </vt:lpstr>
      <vt:lpstr>Презентация PowerPoint</vt:lpstr>
      <vt:lpstr>Презентация PowerPoint</vt:lpstr>
      <vt:lpstr>Апробация (1 вариант)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«Модельный интернет-профиль педагога будущего системы СПО»</dc:title>
  <dc:creator>Князева Татьяна</dc:creator>
  <cp:lastModifiedBy>Князева Татьяна</cp:lastModifiedBy>
  <cp:revision>19</cp:revision>
  <dcterms:created xsi:type="dcterms:W3CDTF">2020-03-11T07:57:58Z</dcterms:created>
  <dcterms:modified xsi:type="dcterms:W3CDTF">2020-03-11T09:41:55Z</dcterms:modified>
</cp:coreProperties>
</file>