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6" r:id="rId4"/>
    <p:sldMasterId id="2147483699" r:id="rId5"/>
    <p:sldMasterId id="2147483711" r:id="rId6"/>
    <p:sldMasterId id="2147483723" r:id="rId7"/>
  </p:sldMasterIdLst>
  <p:notesMasterIdLst>
    <p:notesMasterId r:id="rId28"/>
  </p:notesMasterIdLst>
  <p:sldIdLst>
    <p:sldId id="297" r:id="rId8"/>
    <p:sldId id="298" r:id="rId9"/>
    <p:sldId id="277" r:id="rId10"/>
    <p:sldId id="259" r:id="rId11"/>
    <p:sldId id="310" r:id="rId12"/>
    <p:sldId id="311" r:id="rId13"/>
    <p:sldId id="312" r:id="rId14"/>
    <p:sldId id="314" r:id="rId15"/>
    <p:sldId id="309" r:id="rId16"/>
    <p:sldId id="313" r:id="rId17"/>
    <p:sldId id="294" r:id="rId18"/>
    <p:sldId id="295" r:id="rId19"/>
    <p:sldId id="296" r:id="rId20"/>
    <p:sldId id="300" r:id="rId21"/>
    <p:sldId id="301" r:id="rId22"/>
    <p:sldId id="302" r:id="rId23"/>
    <p:sldId id="303" r:id="rId24"/>
    <p:sldId id="304" r:id="rId25"/>
    <p:sldId id="315" r:id="rId26"/>
    <p:sldId id="31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FF"/>
    <a:srgbClr val="C0C0C0"/>
    <a:srgbClr val="2A4F86"/>
    <a:srgbClr val="8FAFE9"/>
    <a:srgbClr val="3E68D0"/>
    <a:srgbClr val="6C8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66" d="100"/>
          <a:sy n="66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1A263-E3D0-4424-8B6A-FE32D9CB1D1B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B809D-1B85-443B-B4A8-F8EBD290C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9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B809D-1B85-443B-B4A8-F8EBD290C3AA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76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B809D-1B85-443B-B4A8-F8EBD290C3A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1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311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827e2aba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8827e2ab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7766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84f68449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g884f68449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8555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84f68449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84f68449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794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84f684495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84f684495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737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81000" y="5257800"/>
            <a:ext cx="8763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395288" y="2349500"/>
          <a:ext cx="8748712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Image" r:id="rId3" imgW="6590476" imgH="2450794" progId="">
                  <p:embed/>
                </p:oleObj>
              </mc:Choice>
              <mc:Fallback>
                <p:oleObj name="Image" r:id="rId3" imgW="6590476" imgH="2450794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349500"/>
                        <a:ext cx="8748712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-36513" y="5138738"/>
            <a:ext cx="431801" cy="1719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ltGray">
          <a:xfrm>
            <a:off x="-36513" y="4149725"/>
            <a:ext cx="431801" cy="1006475"/>
          </a:xfrm>
          <a:prstGeom prst="rect">
            <a:avLst/>
          </a:prstGeom>
          <a:solidFill>
            <a:schemeClr val="tx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ltGray">
          <a:xfrm>
            <a:off x="-36513" y="0"/>
            <a:ext cx="431801" cy="2349500"/>
          </a:xfrm>
          <a:prstGeom prst="rect">
            <a:avLst/>
          </a:prstGeom>
          <a:solidFill>
            <a:schemeClr val="bg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ltGray">
          <a:xfrm>
            <a:off x="-36513" y="2349500"/>
            <a:ext cx="431801" cy="863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90600" y="1219200"/>
            <a:ext cx="7239000" cy="6858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066800" y="1905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rgbClr val="8FAFE9"/>
                </a:solidFill>
                <a:latin typeface="Verdana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67200" y="58674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03" name="Rectangle 31"/>
          <p:cNvSpPr>
            <a:spLocks noChangeArrowheads="1"/>
          </p:cNvSpPr>
          <p:nvPr/>
        </p:nvSpPr>
        <p:spPr bwMode="ltGray">
          <a:xfrm>
            <a:off x="-36513" y="3200400"/>
            <a:ext cx="431801" cy="962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AC8728-4B1F-4268-A929-6844D7B20F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BF30FE-FA61-48AA-BE4B-9C38EFE2F5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66838"/>
            <a:ext cx="8229600" cy="491966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50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352800" y="64992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7CDF9C4-7F31-49DE-895F-5DA8B76A13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0" y="136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81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80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7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62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67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8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487869-FD8A-4368-8596-96B84AFE24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09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0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57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67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body" idx="1"/>
          </p:nvPr>
        </p:nvSpPr>
        <p:spPr>
          <a:xfrm>
            <a:off x="1673352" y="2638046"/>
            <a:ext cx="5797296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983" lvl="1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974" lvl="2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966" lvl="3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957" lvl="4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949" lvl="5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940" lvl="6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932" lvl="7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923" lvl="8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0" name="Google Shape;20;p24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297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983" lvl="1" indent="-238189" algn="l">
              <a:lnSpc>
                <a:spcPct val="100000"/>
              </a:lnSpc>
              <a:spcBef>
                <a:spcPts val="1599"/>
              </a:spcBef>
              <a:spcAft>
                <a:spcPts val="0"/>
              </a:spcAft>
              <a:buSzPts val="1400"/>
              <a:buChar char="○"/>
              <a:defRPr/>
            </a:lvl2pPr>
            <a:lvl3pPr marL="1028974" lvl="2" indent="-238189" algn="l">
              <a:lnSpc>
                <a:spcPct val="100000"/>
              </a:lnSpc>
              <a:spcBef>
                <a:spcPts val="1599"/>
              </a:spcBef>
              <a:spcAft>
                <a:spcPts val="0"/>
              </a:spcAft>
              <a:buSzPts val="1400"/>
              <a:buChar char="■"/>
              <a:defRPr/>
            </a:lvl3pPr>
            <a:lvl4pPr marL="1371966" lvl="3" indent="-238189" algn="l">
              <a:lnSpc>
                <a:spcPct val="100000"/>
              </a:lnSpc>
              <a:spcBef>
                <a:spcPts val="1599"/>
              </a:spcBef>
              <a:spcAft>
                <a:spcPts val="0"/>
              </a:spcAft>
              <a:buSzPts val="1400"/>
              <a:buChar char="●"/>
              <a:defRPr/>
            </a:lvl4pPr>
            <a:lvl5pPr marL="1714957" lvl="4" indent="-238189" algn="l">
              <a:lnSpc>
                <a:spcPct val="100000"/>
              </a:lnSpc>
              <a:spcBef>
                <a:spcPts val="1599"/>
              </a:spcBef>
              <a:spcAft>
                <a:spcPts val="0"/>
              </a:spcAft>
              <a:buSzPts val="1400"/>
              <a:buChar char="○"/>
              <a:defRPr/>
            </a:lvl5pPr>
            <a:lvl6pPr marL="2057949" lvl="5" indent="-238189" algn="l">
              <a:lnSpc>
                <a:spcPct val="100000"/>
              </a:lnSpc>
              <a:spcBef>
                <a:spcPts val="1599"/>
              </a:spcBef>
              <a:spcAft>
                <a:spcPts val="0"/>
              </a:spcAft>
              <a:buSzPts val="1400"/>
              <a:buChar char="■"/>
              <a:defRPr/>
            </a:lvl6pPr>
            <a:lvl7pPr marL="2400940" lvl="6" indent="-238189" algn="l">
              <a:lnSpc>
                <a:spcPct val="100000"/>
              </a:lnSpc>
              <a:spcBef>
                <a:spcPts val="1599"/>
              </a:spcBef>
              <a:spcAft>
                <a:spcPts val="0"/>
              </a:spcAft>
              <a:buSzPts val="1400"/>
              <a:buChar char="●"/>
              <a:defRPr/>
            </a:lvl7pPr>
            <a:lvl8pPr marL="2743932" lvl="7" indent="-238189" algn="l">
              <a:lnSpc>
                <a:spcPct val="100000"/>
              </a:lnSpc>
              <a:spcBef>
                <a:spcPts val="1599"/>
              </a:spcBef>
              <a:spcAft>
                <a:spcPts val="0"/>
              </a:spcAft>
              <a:buSzPts val="1400"/>
              <a:buChar char="○"/>
              <a:defRPr/>
            </a:lvl8pPr>
            <a:lvl9pPr marL="3086923" lvl="8" indent="-238189" algn="l"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ctr">
              <a:buClr>
                <a:srgbClr val="FFFFFF"/>
              </a:buClr>
              <a:buSzPts val="1100"/>
              <a:buFont typeface="Gill Sans"/>
              <a:buNone/>
              <a:defRPr sz="825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1730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6"/>
          <p:cNvSpPr txBox="1"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799"/>
              <a:buFont typeface="Gill Sans"/>
              <a:buNone/>
              <a:defRPr sz="285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999"/>
              <a:buNone/>
              <a:defRPr sz="15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999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799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28" name="Google Shape;28;p26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9" name="Google Shape;29;p26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0" name="Google Shape;30;p26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827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>
            <a:spLocks noGrp="1"/>
          </p:cNvSpPr>
          <p:nvPr>
            <p:ph type="title"/>
          </p:nvPr>
        </p:nvSpPr>
        <p:spPr>
          <a:xfrm>
            <a:off x="1200150" y="2386744"/>
            <a:ext cx="67437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799"/>
              <a:buFont typeface="Gill Sans"/>
              <a:buNone/>
              <a:defRPr sz="285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342991" lvl="0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999"/>
              <a:buNone/>
              <a:defRPr sz="1500">
                <a:solidFill>
                  <a:schemeClr val="lt1"/>
                </a:solidFill>
              </a:defRPr>
            </a:lvl1pPr>
            <a:lvl2pPr marL="685983" lvl="1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999"/>
              <a:buNone/>
              <a:defRPr sz="1500">
                <a:solidFill>
                  <a:schemeClr val="lt1"/>
                </a:solidFill>
              </a:defRPr>
            </a:lvl2pPr>
            <a:lvl3pPr marL="1028974" lvl="2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799"/>
              <a:buNone/>
              <a:defRPr sz="1350">
                <a:solidFill>
                  <a:schemeClr val="lt1"/>
                </a:solidFill>
              </a:defRPr>
            </a:lvl3pPr>
            <a:lvl4pPr marL="1371966" lvl="3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4pPr>
            <a:lvl5pPr marL="1714957" lvl="4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5pPr>
            <a:lvl6pPr marL="2057949" lvl="5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6pPr>
            <a:lvl7pPr marL="2400940" lvl="6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7pPr>
            <a:lvl8pPr marL="2743932" lvl="7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8pPr>
            <a:lvl9pPr marL="3086923" lvl="8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7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5" name="Google Shape;35;p27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6" name="Google Shape;36;p27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543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body" idx="1"/>
          </p:nvPr>
        </p:nvSpPr>
        <p:spPr>
          <a:xfrm>
            <a:off x="1186434" y="2638044"/>
            <a:ext cx="3203829" cy="3101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983" lvl="1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974" lvl="2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966" lvl="3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957" lvl="4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949" lvl="5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940" lvl="6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932" lvl="7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923" lvl="8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8"/>
          <p:cNvSpPr txBox="1">
            <a:spLocks noGrp="1"/>
          </p:cNvSpPr>
          <p:nvPr>
            <p:ph type="body" idx="2"/>
          </p:nvPr>
        </p:nvSpPr>
        <p:spPr>
          <a:xfrm>
            <a:off x="4753737" y="2638044"/>
            <a:ext cx="3202685" cy="3101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983" lvl="1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974" lvl="2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966" lvl="3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957" lvl="4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949" lvl="5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940" lvl="6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932" lvl="7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923" lvl="8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8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2" name="Google Shape;42;p28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3" name="Google Shape;43;p28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40505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1187577" y="2313435"/>
            <a:ext cx="3202686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342991" lvl="0" indent="-171496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99"/>
              <a:buNone/>
              <a:defRPr sz="1425" b="0" cap="none">
                <a:solidFill>
                  <a:srgbClr val="6B8890"/>
                </a:solidFill>
              </a:defRPr>
            </a:lvl1pPr>
            <a:lvl2pPr marL="685983" lvl="1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99"/>
              <a:buNone/>
              <a:defRPr sz="1425" b="1"/>
            </a:lvl2pPr>
            <a:lvl3pPr marL="1028974" lvl="2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799"/>
              <a:buNone/>
              <a:defRPr sz="1350" b="1"/>
            </a:lvl3pPr>
            <a:lvl4pPr marL="1371966" lvl="3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957" lvl="4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949" lvl="5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6pPr>
            <a:lvl7pPr marL="2400940" lvl="6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7pPr>
            <a:lvl8pPr marL="2743932" lvl="7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8pPr>
            <a:lvl9pPr marL="3086923" lvl="8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6" name="Google Shape;46;p29"/>
          <p:cNvSpPr txBox="1">
            <a:spLocks noGrp="1"/>
          </p:cNvSpPr>
          <p:nvPr>
            <p:ph type="body" idx="2"/>
          </p:nvPr>
        </p:nvSpPr>
        <p:spPr>
          <a:xfrm>
            <a:off x="1187577" y="3143250"/>
            <a:ext cx="3202686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983" lvl="1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974" lvl="2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966" lvl="3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957" lvl="4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949" lvl="5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940" lvl="6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932" lvl="7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923" lvl="8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body" idx="3"/>
          </p:nvPr>
        </p:nvSpPr>
        <p:spPr>
          <a:xfrm>
            <a:off x="4753737" y="3143250"/>
            <a:ext cx="3190113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983" lvl="1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974" lvl="2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966" lvl="3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957" lvl="4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/>
            </a:lvl5pPr>
            <a:lvl6pPr marL="2057949" lvl="5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940" lvl="6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932" lvl="7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923" lvl="8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body" idx="4"/>
          </p:nvPr>
        </p:nvSpPr>
        <p:spPr>
          <a:xfrm>
            <a:off x="4753737" y="2313435"/>
            <a:ext cx="3202686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342991" lvl="0" indent="-171496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99"/>
              <a:buNone/>
              <a:defRPr sz="1425" b="0" cap="none">
                <a:solidFill>
                  <a:srgbClr val="6B8890"/>
                </a:solidFill>
              </a:defRPr>
            </a:lvl1pPr>
            <a:lvl2pPr marL="685983" lvl="1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99"/>
              <a:buNone/>
              <a:defRPr sz="1425" b="1"/>
            </a:lvl2pPr>
            <a:lvl3pPr marL="1028974" lvl="2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799"/>
              <a:buNone/>
              <a:defRPr sz="1350" b="1"/>
            </a:lvl3pPr>
            <a:lvl4pPr marL="1371966" lvl="3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957" lvl="4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949" lvl="5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6pPr>
            <a:lvl7pPr marL="2400940" lvl="6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7pPr>
            <a:lvl8pPr marL="2743932" lvl="7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8pPr>
            <a:lvl9pPr marL="3086923" lvl="8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Google Shape;50;p29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1" name="Google Shape;51;p29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236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2FE607-9F84-4833-A855-629BBC2291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0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6" name="Google Shape;56;p30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7" name="Google Shape;57;p30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21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0" name="Google Shape;60;p31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1" name="Google Shape;61;p31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395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2"/>
          <p:cNvSpPr/>
          <p:nvPr/>
        </p:nvSpPr>
        <p:spPr>
          <a:xfrm>
            <a:off x="1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87" tIns="68587" rIns="68587" bIns="68587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5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4" name="Google Shape;64;p32"/>
          <p:cNvSpPr txBox="1">
            <a:spLocks noGrp="1"/>
          </p:cNvSpPr>
          <p:nvPr>
            <p:ph type="title"/>
          </p:nvPr>
        </p:nvSpPr>
        <p:spPr>
          <a:xfrm>
            <a:off x="603504" y="2243830"/>
            <a:ext cx="3364992" cy="114149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99"/>
              <a:buFont typeface="Gill Sans"/>
              <a:buNone/>
              <a:defRPr sz="165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2"/>
          <p:cNvSpPr txBox="1">
            <a:spLocks noGrp="1"/>
          </p:cNvSpPr>
          <p:nvPr>
            <p:ph type="body" idx="1"/>
          </p:nvPr>
        </p:nvSpPr>
        <p:spPr>
          <a:xfrm>
            <a:off x="5052060" y="804672"/>
            <a:ext cx="3611880" cy="5248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61959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99"/>
              <a:buChar char="•"/>
              <a:defRPr sz="1425">
                <a:solidFill>
                  <a:schemeClr val="dk1"/>
                </a:solidFill>
              </a:defRPr>
            </a:lvl1pPr>
            <a:lvl2pPr marL="685983" lvl="1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>
                <a:solidFill>
                  <a:schemeClr val="dk1"/>
                </a:solidFill>
              </a:defRPr>
            </a:lvl2pPr>
            <a:lvl3pPr marL="1028974" lvl="2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>
                <a:solidFill>
                  <a:schemeClr val="dk1"/>
                </a:solidFill>
              </a:defRPr>
            </a:lvl3pPr>
            <a:lvl4pPr marL="1371966" lvl="3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>
                <a:solidFill>
                  <a:schemeClr val="dk1"/>
                </a:solidFill>
              </a:defRPr>
            </a:lvl4pPr>
            <a:lvl5pPr marL="1714957" lvl="4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>
                <a:solidFill>
                  <a:schemeClr val="dk1"/>
                </a:solidFill>
              </a:defRPr>
            </a:lvl5pPr>
            <a:lvl6pPr marL="2057949" lvl="5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/>
            </a:lvl6pPr>
            <a:lvl7pPr marL="2400940" lvl="6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/>
            </a:lvl7pPr>
            <a:lvl8pPr marL="2743932" lvl="7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/>
            </a:lvl8pPr>
            <a:lvl9pPr marL="3086923" lvl="8" indent="-24771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66" name="Google Shape;66;p32"/>
          <p:cNvSpPr txBox="1">
            <a:spLocks noGrp="1"/>
          </p:cNvSpPr>
          <p:nvPr>
            <p:ph type="body" idx="2"/>
          </p:nvPr>
        </p:nvSpPr>
        <p:spPr>
          <a:xfrm>
            <a:off x="836676" y="3549918"/>
            <a:ext cx="2846070" cy="219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342991" lvl="0" indent="-171496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500"/>
              <a:buNone/>
              <a:defRPr sz="1125">
                <a:solidFill>
                  <a:srgbClr val="FFFFFF"/>
                </a:solidFill>
              </a:defRPr>
            </a:lvl1pPr>
            <a:lvl2pPr marL="685983" lvl="1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00"/>
              <a:buNone/>
              <a:defRPr sz="1050"/>
            </a:lvl2pPr>
            <a:lvl3pPr marL="1028974" lvl="2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  <a:defRPr sz="900"/>
            </a:lvl3pPr>
            <a:lvl4pPr marL="1371966" lvl="3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4pPr>
            <a:lvl5pPr marL="1714957" lvl="4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5pPr>
            <a:lvl6pPr marL="2057949" lvl="5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6pPr>
            <a:lvl7pPr marL="2400940" lvl="6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7pPr>
            <a:lvl8pPr marL="2743932" lvl="7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8pPr>
            <a:lvl9pPr marL="3086923" lvl="8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8" name="Google Shape;68;p32"/>
          <p:cNvSpPr txBox="1">
            <a:spLocks noGrp="1"/>
          </p:cNvSpPr>
          <p:nvPr>
            <p:ph type="ftr" idx="11"/>
          </p:nvPr>
        </p:nvSpPr>
        <p:spPr>
          <a:xfrm>
            <a:off x="603505" y="6236208"/>
            <a:ext cx="38435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833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87" tIns="68587" rIns="68587" bIns="68587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5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2" name="Google Shape;72;p33"/>
          <p:cNvSpPr txBox="1">
            <a:spLocks noGrp="1"/>
          </p:cNvSpPr>
          <p:nvPr>
            <p:ph type="title"/>
          </p:nvPr>
        </p:nvSpPr>
        <p:spPr>
          <a:xfrm>
            <a:off x="606393" y="2243828"/>
            <a:ext cx="3371248" cy="11346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99"/>
              <a:buFont typeface="Gill Sans"/>
              <a:buNone/>
              <a:defRPr sz="165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3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6573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3199"/>
              <a:buFont typeface="Arial"/>
              <a:buNone/>
              <a:defRPr sz="24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799"/>
              <a:buFont typeface="Arial"/>
              <a:buNone/>
              <a:defRPr sz="21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399"/>
              <a:buFont typeface="Arial"/>
              <a:buNone/>
              <a:defRPr sz="1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999"/>
              <a:buFont typeface="Arial"/>
              <a:buNone/>
              <a:defRPr sz="15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999"/>
              <a:buFont typeface="Arial"/>
              <a:buNone/>
              <a:defRPr sz="15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999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999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999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999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836676" y="3549920"/>
            <a:ext cx="2846070" cy="21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342991" lvl="0" indent="-171496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500"/>
              <a:buNone/>
              <a:defRPr sz="1125">
                <a:solidFill>
                  <a:srgbClr val="FFFFFF"/>
                </a:solidFill>
              </a:defRPr>
            </a:lvl1pPr>
            <a:lvl2pPr marL="685983" lvl="1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400"/>
              <a:buNone/>
              <a:defRPr sz="1050"/>
            </a:lvl2pPr>
            <a:lvl3pPr marL="1028974" lvl="2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  <a:defRPr sz="900"/>
            </a:lvl3pPr>
            <a:lvl4pPr marL="1371966" lvl="3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4pPr>
            <a:lvl5pPr marL="1714957" lvl="4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5pPr>
            <a:lvl6pPr marL="2057949" lvl="5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6pPr>
            <a:lvl7pPr marL="2400940" lvl="6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7pPr>
            <a:lvl8pPr marL="2743932" lvl="7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8pPr>
            <a:lvl9pPr marL="3086923" lvl="8" indent="-171496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603505" y="6236208"/>
            <a:ext cx="38435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5005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3021009" y="1290389"/>
            <a:ext cx="3101983" cy="579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983" lvl="1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974" lvl="2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966" lvl="3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957" lvl="4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949" lvl="5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940" lvl="6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932" lvl="7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923" lvl="8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34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29319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5"/>
          <p:cNvSpPr txBox="1">
            <a:spLocks noGrp="1"/>
          </p:cNvSpPr>
          <p:nvPr>
            <p:ph type="title"/>
          </p:nvPr>
        </p:nvSpPr>
        <p:spPr>
          <a:xfrm rot="5400000">
            <a:off x="4485072" y="2942022"/>
            <a:ext cx="4983480" cy="973956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5"/>
          <p:cNvSpPr txBox="1">
            <a:spLocks noGrp="1"/>
          </p:cNvSpPr>
          <p:nvPr>
            <p:ph type="body" idx="1"/>
          </p:nvPr>
        </p:nvSpPr>
        <p:spPr>
          <a:xfrm rot="5400000">
            <a:off x="1506045" y="1104568"/>
            <a:ext cx="4983480" cy="4648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91" lvl="0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983" lvl="1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974" lvl="2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966" lvl="3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957" lvl="4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949" lvl="5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940" lvl="6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932" lvl="7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923" lvl="8" indent="-257244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35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8" name="Google Shape;88;p35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35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86603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989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90798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24476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441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0B83B8-663E-42F6-9E06-7C22979CFF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425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425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25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25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40855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0995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0991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3238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075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22009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075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0162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11964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4623563" y="2285238"/>
            <a:ext cx="5811900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623063" y="370713"/>
            <a:ext cx="5811900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29433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7e65a8f51_3_8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525" cy="763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g87e65a8f51_3_8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25" cy="455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304800" rtl="0">
              <a:spcBef>
                <a:spcPts val="750"/>
              </a:spcBef>
              <a:spcAft>
                <a:spcPts val="0"/>
              </a:spcAft>
              <a:buSzPts val="2800"/>
              <a:buChar char="•"/>
              <a:defRPr/>
            </a:lvl1pPr>
            <a:lvl2pPr marL="685800" lvl="1" indent="-285750" rtl="0">
              <a:spcBef>
                <a:spcPts val="375"/>
              </a:spcBef>
              <a:spcAft>
                <a:spcPts val="0"/>
              </a:spcAft>
              <a:buSzPts val="2400"/>
              <a:buChar char="•"/>
              <a:defRPr/>
            </a:lvl2pPr>
            <a:lvl3pPr marL="1028700" lvl="2" indent="-266700" rtl="0">
              <a:spcBef>
                <a:spcPts val="375"/>
              </a:spcBef>
              <a:spcAft>
                <a:spcPts val="0"/>
              </a:spcAft>
              <a:buSzPts val="2000"/>
              <a:buChar char="•"/>
              <a:defRPr/>
            </a:lvl3pPr>
            <a:lvl4pPr marL="1371600" lvl="3" indent="-257175" rtl="0"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rtl="0"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rtl="0"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marL="2400300" lvl="6" indent="-257175" rtl="0"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marL="2743200" lvl="7" indent="-257175" rtl="0"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marL="3086100" lvl="8" indent="-257175" rtl="0"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g87e65a8f51_3_8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75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2776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32087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56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C52405-C57D-4723-B137-2CBE136C27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71874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82150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70625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85732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89378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92295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172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53299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8623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573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099F79-3221-49A4-99AC-26D8B6188F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30380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4991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65790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84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591989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29673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97847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83965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7871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883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933363-E39D-4647-8945-DE63679E88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43328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27769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39610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82505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70290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120613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81246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94984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5253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05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4BEA91-7CA6-4766-9895-691C85C879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77DB13-0B74-4CA1-B792-317743B189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404813"/>
            <a:ext cx="9144000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6838"/>
            <a:ext cx="82296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02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992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7341E730-C72A-4AFD-A7BF-104954C2EB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572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-9525" y="0"/>
            <a:ext cx="188913" cy="6858000"/>
          </a:xfrm>
          <a:prstGeom prst="rect">
            <a:avLst/>
          </a:prstGeom>
          <a:solidFill>
            <a:srgbClr val="BABAB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404813"/>
            <a:ext cx="184150" cy="720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ltGray">
          <a:xfrm>
            <a:off x="-14288" y="1128713"/>
            <a:ext cx="184151" cy="720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ltGray">
          <a:xfrm>
            <a:off x="-14288" y="1847850"/>
            <a:ext cx="184151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ltGray">
          <a:xfrm>
            <a:off x="-14288" y="2552700"/>
            <a:ext cx="184151" cy="720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2" descr="biz"/>
          <p:cNvSpPr>
            <a:spLocks noChangeArrowheads="1"/>
          </p:cNvSpPr>
          <p:nvPr/>
        </p:nvSpPr>
        <p:spPr bwMode="gray">
          <a:xfrm>
            <a:off x="7740650" y="188913"/>
            <a:ext cx="1223963" cy="1265237"/>
          </a:xfrm>
          <a:prstGeom prst="ellipse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136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E079D2-87EA-4211-8F23-64B63696088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24.09.2020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C3829C1-48E4-4B8A-A6CB-7864FA1C9AA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11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799"/>
              <a:buFont typeface="Gill Sans"/>
              <a:buNone/>
              <a:defRPr sz="2799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1673352" y="2638046"/>
            <a:ext cx="5797296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836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799"/>
              <a:buFont typeface="Arial"/>
              <a:buChar char="•"/>
              <a:defRPr sz="1799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88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fontAlgn="auto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88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fontAlgn="auto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4" name="Google Shape;14;p23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825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fontAlgn="auto">
              <a:spcAft>
                <a:spcPts val="0"/>
              </a:spcAft>
              <a:buClr>
                <a:srgbClr val="000000"/>
              </a:buClr>
            </a:pPr>
            <a:fld id="{00000000-1234-1234-1234-123412341234}" type="slidenum">
              <a:rPr lang="ru-RU" kern="0" smtClean="0"/>
              <a:pPr fontAlgn="auto">
                <a:spcAft>
                  <a:spcPts val="0"/>
                </a:spcAft>
                <a:buClr>
                  <a:srgbClr val="000000"/>
                </a:buClr>
              </a:pPr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2715980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>
              <a:spcAft>
                <a:spcPts val="0"/>
              </a:spcAft>
              <a:buClr>
                <a:srgbClr val="000000"/>
              </a:buClr>
            </a:pPr>
            <a:fld id="{00000000-1234-1234-1234-123412341234}" type="slidenum">
              <a:rPr lang="ru-RU" kern="0" smtClean="0"/>
              <a:pPr fontAlgn="auto">
                <a:spcAft>
                  <a:spcPts val="0"/>
                </a:spcAft>
                <a:buClr>
                  <a:srgbClr val="000000"/>
                </a:buClr>
              </a:pPr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3155703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endParaRPr kern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endParaRPr kern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fld id="{00000000-1234-1234-1234-123412341234}" type="slidenum">
              <a:rPr lang="ru-RU" kern="0"/>
              <a:pPr fontAlgn="auto"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114250472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endParaRPr kern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endParaRPr kern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fld id="{00000000-1234-1234-1234-123412341234}" type="slidenum">
              <a:rPr lang="ru-RU" kern="0"/>
              <a:pPr fontAlgn="auto"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6225075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endParaRPr kern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endParaRPr kern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fontAlgn="auto"/>
            <a:fld id="{00000000-1234-1234-1234-123412341234}" type="slidenum">
              <a:rPr lang="ru-RU" kern="0"/>
              <a:pPr fontAlgn="auto"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3378387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confino.tilda.ws/" TargetMode="External"/><Relationship Id="rId7" Type="http://schemas.openxmlformats.org/officeDocument/2006/relationships/hyperlink" Target="mailto:tatiana.yakubovskaya07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umj.ru/jour/article/view/348" TargetMode="External"/><Relationship Id="rId5" Type="http://schemas.openxmlformats.org/officeDocument/2006/relationships/hyperlink" Target="https://www.umj.ru/jour/issue/view/33" TargetMode="External"/><Relationship Id="rId10" Type="http://schemas.openxmlformats.org/officeDocument/2006/relationships/hyperlink" Target="https://tulevaisuuspaiva.fi/category/tapahtumat/" TargetMode="External"/><Relationship Id="rId4" Type="http://schemas.openxmlformats.org/officeDocument/2006/relationships/hyperlink" Target="https://www.umj.ru/index.php/jour/search?authors=%D0%A2.%20AND%20%D0%92.%20AND%20%D0%AF%D0%BA%D1%83%D0%B1%D0%BE%D0%B2%D1%81%D0%BA%D0%B0%D1%8F" TargetMode="External"/><Relationship Id="rId9" Type="http://schemas.openxmlformats.org/officeDocument/2006/relationships/hyperlink" Target="https://tulevaisuuspaiva.fi/open-foresight-lab-for-future-oriented-education-and-pedagogy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lub181132738" TargetMode="External"/><Relationship Id="rId2" Type="http://schemas.openxmlformats.org/officeDocument/2006/relationships/hyperlink" Target="https://www.facebook.com/groups/2084692128280803/" TargetMode="External"/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«Университет компетенций» как региональная сетевая площадка для работы с </a:t>
            </a: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future-</a:t>
            </a:r>
            <a:r>
              <a:rPr lang="ru-RU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грамотностью участников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Докладчик:</a:t>
            </a:r>
          </a:p>
          <a:p>
            <a:pPr algn="r"/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Князева</a:t>
            </a:r>
          </a:p>
          <a:p>
            <a:pPr algn="r"/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ЛОИРО</a:t>
            </a:r>
          </a:p>
        </p:txBody>
      </p:sp>
    </p:spTree>
    <p:extLst>
      <p:ext uri="{BB962C8B-B14F-4D97-AF65-F5344CB8AC3E}">
        <p14:creationId xmlns:p14="http://schemas.microsoft.com/office/powerpoint/2010/main" val="3879733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66838"/>
            <a:ext cx="8820472" cy="5491162"/>
          </a:xfrm>
        </p:spPr>
        <p:txBody>
          <a:bodyPr/>
          <a:lstStyle/>
          <a:p>
            <a:pPr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реальных практик, деятельности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ресурсами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 и задач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собственных интересов и потребностей в коллективно-распределенную деятельность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(гипотеза модератора)?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ЛОИРО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8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391400" cy="815752"/>
          </a:xfrm>
        </p:spPr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Реального Университета в для развития региона (2019-2020)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66838"/>
            <a:ext cx="8964488" cy="5491162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Работа с мотивацией, представление замысла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модератор-методолог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Нормативное закрепление первоначальных статусов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Проектные сессии (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кейсы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фокусированный анализ материалов; работа с практиками-перекрестная экспертиза и появление малых сетевых групп; работа с партнерами практик;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Университету)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ЛОИРО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8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Университета в 2019-2020гг.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66838"/>
            <a:ext cx="8784976" cy="5364162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место сбора разрабатываемых материалов и продуктов  на официальном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Сопровождение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группы в Контакте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Вотцапе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Навигация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ресурсах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Анализ важных кейсов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реальных партнеров и ресурсов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ЛОИРО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2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6838"/>
            <a:ext cx="8892480" cy="5230514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результативности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Сформирована основная команда для работы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	Создано общее смысловое поле для построения «Университета компетенций»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основные инновационные практики БО, которые включаются в содержание «Университета компетенций»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60% участников определились с собственным профессионально-образовательным маршрутом и зафиксировали это в дорожной карте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Сложились 3 проектные группы по интересам деятельности внутри общей.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 мероприятий на 2020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УК)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результат совместного анализа, исследований и осознанных инициатив участников Университета.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ЛОИРО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05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157223" y="1015547"/>
            <a:ext cx="4915730" cy="53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87" tIns="34284" rIns="68587" bIns="34284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1575" b="1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Россия</a:t>
            </a: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endParaRPr sz="900" kern="0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28622" indent="-128622"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ru-RU" sz="825" b="1" i="1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МЕЖДУНАРОДНАЯ ЛАБОРАТОРИЯ ПРОГРАММ FUTURES ГРАМОТНОСТИ - РОССИЯ (Томский государственный университет) - руководитель лаборатории</a:t>
            </a:r>
            <a:endParaRPr sz="825" b="1" i="1" kern="0" dirty="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91"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825" b="1" i="1" kern="0" dirty="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28622" indent="-128622"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Сопредседатель Программного комитета международной конференции «Непрерывное образование в контексте идеи будущего», Московский городской педагогический университет (2019, 2020</a:t>
            </a:r>
            <a:r>
              <a:rPr lang="ru-RU" sz="7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 </a:t>
            </a:r>
            <a:r>
              <a:rPr lang="ru-RU" sz="750" u="sng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http://confino.tilda.ws/</a:t>
            </a:r>
            <a:endParaRPr sz="750" kern="0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28622" indent="-128622" algn="just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Руководитель программ образовательных </a:t>
            </a:r>
            <a:r>
              <a:rPr lang="ru-RU" sz="10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форсайт</a:t>
            </a: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-событий (образовательного </a:t>
            </a:r>
            <a:r>
              <a:rPr lang="ru-RU" sz="10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форсайта</a:t>
            </a: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 для старшеклассников и студентов «Ключевые технологии и мир профессий будущего +20», «</a:t>
            </a:r>
            <a:r>
              <a:rPr lang="ru-RU" sz="10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Smart</a:t>
            </a: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City</a:t>
            </a: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&amp; </a:t>
            </a:r>
            <a:r>
              <a:rPr lang="ru-RU" sz="10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Future</a:t>
            </a: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Skills</a:t>
            </a: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+20” на основе разработки концепции и образовательной технологии «Открытая </a:t>
            </a:r>
            <a:r>
              <a:rPr lang="ru-RU" sz="10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форсайт</a:t>
            </a: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-лаборатория» (2012 - 2018):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just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	</a:t>
            </a: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* 2012-2018 - 15 программ по заказу: Администрации ЗАТО Северск и </a:t>
            </a:r>
            <a:r>
              <a:rPr lang="ru-RU" sz="90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Росатома</a:t>
            </a: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(города присутствия </a:t>
            </a:r>
            <a:r>
              <a:rPr lang="ru-RU" sz="90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Росатома</a:t>
            </a: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), Администрация Томской области (2012-2018), Департаментов образования 	и 	здравоохранения ЯНАО (2017-2018)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28622" indent="-128622" algn="just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ru-RU" sz="10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Национальный исследовательский Томский государственный университет: лектор &amp; исследователь &amp; бизнес-тренер &amp; руководитель проектов (2000 – 2017)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lvl="1" algn="just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* Разработчик программ ПК ППС и программы развития </a:t>
            </a:r>
            <a:r>
              <a:rPr lang="ru-RU" sz="90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форсайт</a:t>
            </a: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-компетентности студентов и магистрантов НИ ТГУ и САЕ “TSSW: Сибирский институт будущего» (2017). (см.</a:t>
            </a:r>
            <a:r>
              <a:rPr lang="ru-RU" sz="7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750" u="sng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Якубовская</a:t>
            </a:r>
            <a:r>
              <a:rPr lang="ru-RU" sz="7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Т.В.  Современная </a:t>
            </a:r>
            <a:r>
              <a:rPr lang="ru-RU" sz="75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форсайт</a:t>
            </a:r>
            <a:r>
              <a:rPr lang="ru-RU" sz="7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-грамотность как инструмент командного развития / Университетское управление: практика и анализ. </a:t>
            </a:r>
            <a:r>
              <a:rPr lang="ru-RU" sz="750" u="sng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  <a:hlinkClick r:id="rId5"/>
              </a:rPr>
              <a:t>Том 22, № 2 (2018)</a:t>
            </a:r>
            <a:r>
              <a:rPr lang="ru-RU" sz="75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750" u="sng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  <a:hlinkClick r:id="rId6"/>
              </a:rPr>
              <a:t>https://www.umj.ru/jour/article/view/348</a:t>
            </a:r>
            <a:r>
              <a:rPr lang="ru-RU" sz="750" u="sng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750" kern="0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1" algn="just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* Базовые курсы: Инновационный менеджмент для управления персоналом (HR). Форсайт в управлении знаниями.  Использование </a:t>
            </a:r>
            <a:r>
              <a:rPr lang="ru-RU" sz="900" kern="0" dirty="0" err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форсайт</a:t>
            </a: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-подхода в образовательном процессе университета (программа ПК для ППС) и др.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lvl="1" algn="just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900" kern="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* Бизнес-тренер: Разработка проектных тренажеров «Системность инновационных решений в структуре бизнес-процессов» в программах «Управленческий кадровый резерв»: «Газпром – Томск» (2012-2013), Сбербанк России (2008-2009). Директор Учебного центра «Тренинг-фирма» ТГУ (2001-2004)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5261147" y="1207642"/>
            <a:ext cx="2592963" cy="6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87" tIns="34284" rIns="68587" bIns="34284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1200" b="1" kern="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Татьяна Якубовская </a:t>
            </a:r>
            <a:endParaRPr sz="105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1200" u="sng" kern="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  <a:hlinkClick r:id="rId7"/>
              </a:rPr>
              <a:t>tatiana.yakubovskaya07@gmail.com</a:t>
            </a:r>
            <a:endParaRPr sz="1200" kern="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596834" y="944077"/>
            <a:ext cx="1374023" cy="140452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/>
        </p:nvSpPr>
        <p:spPr>
          <a:xfrm>
            <a:off x="5283338" y="2294578"/>
            <a:ext cx="3835425" cy="3835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87" tIns="34284" rIns="68587" bIns="34284" anchor="t" anchorCtr="0">
            <a:normAutofit/>
          </a:bodyPr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BAFB5"/>
              </a:buClr>
              <a:buSzPts val="1875"/>
            </a:pPr>
            <a:r>
              <a:rPr lang="ru-RU" sz="1407" b="1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Финляндия</a:t>
            </a:r>
            <a:r>
              <a:rPr lang="ru-RU" sz="1407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71444" indent="-171444" fontAlgn="auto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BAFB5"/>
              </a:buClr>
              <a:buSzPts val="1375"/>
              <a:buFont typeface="Arial"/>
              <a:buChar char="•"/>
            </a:pP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Сотрудник Центра экспорта образования объединения колледжей TREDU (Тампере, Финляндия) по развитию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Futures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-грамотности в программах развития предпринимательства и экспорта образования (с 2020 г.)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71444" indent="-171444" fontAlgn="auto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BAFB5"/>
              </a:buClr>
              <a:buSzPts val="1375"/>
              <a:buFont typeface="Arial"/>
              <a:buChar char="•"/>
            </a:pP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Со-разработчик международного проекта ERASMUS «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Futures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Literacy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in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VET (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vocational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education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and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training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)” (2020 – 2023, Финляндия, Италия, Португалия, Словения)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71444" indent="-171444" fontAlgn="auto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BAFB5"/>
              </a:buClr>
              <a:buSzPts val="1375"/>
              <a:buFont typeface="Arial"/>
              <a:buChar char="•"/>
            </a:pP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Член Общества исследователей будущего Финляндии (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The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Finnish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Society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for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Futures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Studies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), ментор программы Общества по развитию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Futures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-грамотности в различных сферах профессиональной деятельности (2019 - )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71444" indent="-171444" fontAlgn="auto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BAFB5"/>
              </a:buClr>
              <a:buSzPts val="1375"/>
              <a:buFont typeface="Arial"/>
              <a:buChar char="•"/>
            </a:pP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Член ISCAR -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The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International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Society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of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Cultural-Historical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Activity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Research</a:t>
            </a:r>
            <a:endParaRPr sz="1032" kern="0" dirty="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71444" indent="-171444" algn="just" fontAlgn="auto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BAFB5"/>
              </a:buClr>
              <a:buSzPts val="1375"/>
              <a:buFont typeface="Arial"/>
              <a:buChar char="•"/>
            </a:pP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Организатор и координатор международной сети «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Open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Foresight-Lab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for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Future-oriented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Education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and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Pedagogy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» (Финляндия – Россия – Восточная Европа). </a:t>
            </a:r>
            <a:endParaRPr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42889" lvl="2" algn="just" fontAlgn="auto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BAFB5"/>
              </a:buClr>
              <a:buSzPts val="1375"/>
            </a:pP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В 2019, 2020 годах международная сеть участвует в программах Национального Дня Будущего Финляндии </a:t>
            </a:r>
            <a:r>
              <a:rPr lang="ru-RU" sz="1032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Network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“</a:t>
            </a:r>
            <a:r>
              <a:rPr lang="ru-RU" sz="1032" u="sng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Open</a:t>
            </a:r>
            <a:r>
              <a:rPr lang="ru-RU" sz="1032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 </a:t>
            </a:r>
            <a:r>
              <a:rPr lang="ru-RU" sz="1032" u="sng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Foresight</a:t>
            </a:r>
            <a:r>
              <a:rPr lang="ru-RU" sz="1032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 </a:t>
            </a:r>
            <a:r>
              <a:rPr lang="ru-RU" sz="1032" u="sng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Lab</a:t>
            </a:r>
            <a:r>
              <a:rPr lang="ru-RU" sz="1032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 </a:t>
            </a:r>
            <a:r>
              <a:rPr lang="ru-RU" sz="1032" u="sng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for</a:t>
            </a:r>
            <a:r>
              <a:rPr lang="ru-RU" sz="1032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 </a:t>
            </a:r>
            <a:r>
              <a:rPr lang="ru-RU" sz="1032" u="sng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Future-oriented</a:t>
            </a:r>
            <a:r>
              <a:rPr lang="ru-RU" sz="1032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 </a:t>
            </a:r>
            <a:r>
              <a:rPr lang="ru-RU" sz="1032" u="sng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Education</a:t>
            </a:r>
            <a:r>
              <a:rPr lang="ru-RU" sz="1032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 </a:t>
            </a:r>
            <a:r>
              <a:rPr lang="ru-RU" sz="1032" u="sng" kern="0" dirty="0" err="1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anвPedagogy</a:t>
            </a:r>
            <a:r>
              <a:rPr lang="ru-RU" sz="1032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”   </a:t>
            </a:r>
            <a:r>
              <a:rPr lang="ru-RU" sz="656" i="1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9"/>
              </a:rPr>
              <a:t>https://tulevaisuuspaiva.fi/open-foresight-lab-for-future-oriented-education-and-pedagogy/</a:t>
            </a:r>
            <a:r>
              <a:rPr lang="ru-RU" sz="656" i="1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ru-RU" sz="656" u="sng" kern="0" dirty="0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  <a:hlinkClick r:id="rId10"/>
              </a:rPr>
              <a:t>https://tulevaisuuspaiva.fi/category/tapahtumat/</a:t>
            </a:r>
            <a:endParaRPr sz="656" kern="0" dirty="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71444" indent="-117899" fontAlgn="auto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BAFB5"/>
              </a:buClr>
              <a:buSzPts val="1124"/>
            </a:pPr>
            <a:endParaRPr sz="843" kern="0" dirty="0">
              <a:solidFill>
                <a:srgbClr val="262626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07038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827e2aba1_0_0"/>
          <p:cNvSpPr txBox="1">
            <a:spLocks noGrp="1"/>
          </p:cNvSpPr>
          <p:nvPr>
            <p:ph type="ctrTitle"/>
          </p:nvPr>
        </p:nvSpPr>
        <p:spPr>
          <a:xfrm>
            <a:off x="1143000" y="1699022"/>
            <a:ext cx="6858000" cy="179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342900">
              <a:lnSpc>
                <a:spcPct val="100000"/>
              </a:lnSpc>
              <a:buSzPts val="1100"/>
            </a:pPr>
            <a:endParaRPr sz="2250" b="1" dirty="0">
              <a:solidFill>
                <a:srgbClr val="0B5394"/>
              </a:solidFill>
            </a:endParaRPr>
          </a:p>
          <a:p>
            <a:pPr marL="342900">
              <a:lnSpc>
                <a:spcPct val="100000"/>
              </a:lnSpc>
              <a:buSzPts val="1100"/>
            </a:pPr>
            <a:r>
              <a:rPr lang="ru-RU" sz="2250" b="1" dirty="0">
                <a:solidFill>
                  <a:srgbClr val="0B5394"/>
                </a:solidFill>
              </a:rPr>
              <a:t>ФИП</a:t>
            </a:r>
            <a:endParaRPr sz="2250" b="1" dirty="0">
              <a:solidFill>
                <a:srgbClr val="0B5394"/>
              </a:solidFill>
            </a:endParaRPr>
          </a:p>
          <a:p>
            <a:pPr marL="342900">
              <a:lnSpc>
                <a:spcPct val="100000"/>
              </a:lnSpc>
              <a:buSzPts val="1100"/>
            </a:pPr>
            <a:r>
              <a:rPr lang="ru-RU" sz="2250" b="1" dirty="0">
                <a:solidFill>
                  <a:srgbClr val="0B5394"/>
                </a:solidFill>
              </a:rPr>
              <a:t>“Университет Компетенций”</a:t>
            </a:r>
            <a:endParaRPr sz="2250" b="1" dirty="0">
              <a:solidFill>
                <a:srgbClr val="0B5394"/>
              </a:solidFill>
            </a:endParaRPr>
          </a:p>
          <a:p>
            <a:pPr marL="342900">
              <a:lnSpc>
                <a:spcPct val="100000"/>
              </a:lnSpc>
              <a:buSzPts val="1100"/>
            </a:pPr>
            <a:r>
              <a:rPr lang="ru-RU" sz="2250" b="1" dirty="0">
                <a:solidFill>
                  <a:srgbClr val="0B5394"/>
                </a:solidFill>
              </a:rPr>
              <a:t>“</a:t>
            </a:r>
            <a:r>
              <a:rPr lang="ru-RU" sz="2250" b="1" dirty="0">
                <a:solidFill>
                  <a:srgbClr val="FF0000"/>
                </a:solidFill>
              </a:rPr>
              <a:t>Факультет развития предпринимательских компетенций</a:t>
            </a:r>
            <a:r>
              <a:rPr lang="ru-RU" sz="2250" b="1" dirty="0">
                <a:solidFill>
                  <a:srgbClr val="0B5394"/>
                </a:solidFill>
              </a:rPr>
              <a:t>”</a:t>
            </a:r>
            <a:endParaRPr sz="2250" b="1" dirty="0">
              <a:solidFill>
                <a:srgbClr val="0B5394"/>
              </a:solidFill>
            </a:endParaRPr>
          </a:p>
          <a:p>
            <a:pPr marL="342900">
              <a:lnSpc>
                <a:spcPct val="100000"/>
              </a:lnSpc>
              <a:buSzPts val="1100"/>
            </a:pPr>
            <a:endParaRPr sz="2250" b="1" dirty="0">
              <a:solidFill>
                <a:srgbClr val="0B5394"/>
              </a:solidFill>
            </a:endParaRPr>
          </a:p>
        </p:txBody>
      </p:sp>
      <p:sp>
        <p:nvSpPr>
          <p:cNvPr id="95" name="Google Shape;95;g8827e2aba1_0_0"/>
          <p:cNvSpPr txBox="1">
            <a:spLocks noGrp="1"/>
          </p:cNvSpPr>
          <p:nvPr>
            <p:ph type="subTitle" idx="1"/>
          </p:nvPr>
        </p:nvSpPr>
        <p:spPr>
          <a:xfrm>
            <a:off x="213188" y="3738806"/>
            <a:ext cx="8717625" cy="124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b="1" dirty="0">
                <a:solidFill>
                  <a:srgbClr val="0B5394"/>
                </a:solidFill>
              </a:rPr>
              <a:t>В рамках сетевого международного сотрудничества</a:t>
            </a:r>
            <a:endParaRPr b="1" dirty="0">
              <a:solidFill>
                <a:srgbClr val="0B5394"/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ru-RU" b="1" dirty="0">
                <a:solidFill>
                  <a:srgbClr val="0B5394"/>
                </a:solidFill>
              </a:rPr>
              <a:t>профессиональных колледжей и техникумов Ленинградской области (Россия)</a:t>
            </a:r>
            <a:endParaRPr b="1" dirty="0">
              <a:solidFill>
                <a:srgbClr val="0B5394"/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ru-RU" b="1" dirty="0">
                <a:solidFill>
                  <a:srgbClr val="0B5394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Регионального профессионального колледжа TREDU </a:t>
            </a:r>
            <a:r>
              <a:rPr lang="ru-RU" b="1" dirty="0">
                <a:solidFill>
                  <a:srgbClr val="0B5394"/>
                </a:solidFill>
              </a:rPr>
              <a:t>(город Тампере, Финляндия)</a:t>
            </a:r>
            <a:endParaRPr b="1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71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179512" y="188640"/>
            <a:ext cx="8784976" cy="65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685800">
              <a:lnSpc>
                <a:spcPct val="100000"/>
              </a:lnSpc>
            </a:pPr>
            <a:r>
              <a:rPr lang="ru-RU" sz="2250" b="1" dirty="0">
                <a:solidFill>
                  <a:srgbClr val="0B53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Колледжи, техникумы Ленинградской области (Россия) и региональные партнеры:</a:t>
            </a:r>
            <a:endParaRPr sz="2250" b="1" dirty="0">
              <a:solidFill>
                <a:srgbClr val="0B53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endParaRPr sz="2250" b="1" dirty="0">
              <a:solidFill>
                <a:srgbClr val="0B5394"/>
              </a:solidFill>
            </a:endParaRPr>
          </a:p>
          <a:p>
            <a:pPr marL="342900" indent="-285750" algn="l">
              <a:lnSpc>
                <a:spcPct val="100000"/>
              </a:lnSpc>
              <a:buSzPts val="2400"/>
              <a:buChar char="●"/>
            </a:pP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Волховский </a:t>
            </a:r>
            <a:r>
              <a:rPr lang="ru-RU" sz="2000" b="1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алюминиевый колледж 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/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Volhovsky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College</a:t>
            </a:r>
            <a:endParaRPr sz="2000" b="1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indent="-285750" algn="l">
              <a:lnSpc>
                <a:spcPct val="100000"/>
              </a:lnSpc>
              <a:buSzPts val="2400"/>
              <a:buChar char="●"/>
            </a:pPr>
            <a:r>
              <a:rPr lang="ru-RU" sz="2000" b="1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Выборгский политехнический колледж «Александровский» 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/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Aleksandrovsky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College</a:t>
            </a:r>
            <a:endParaRPr sz="2000" b="1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indent="-285750" algn="l">
              <a:lnSpc>
                <a:spcPct val="100000"/>
              </a:lnSpc>
              <a:buSzPts val="2400"/>
              <a:buChar char="●"/>
            </a:pPr>
            <a:r>
              <a:rPr lang="ru-RU" sz="2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Всеволожский </a:t>
            </a:r>
            <a:r>
              <a:rPr lang="ru-RU" sz="20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агропромышленный техникум </a:t>
            </a:r>
            <a:r>
              <a:rPr lang="ru-RU" sz="2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/ </a:t>
            </a:r>
            <a:r>
              <a:rPr lang="ru-RU" sz="200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Vsevolozhsky</a:t>
            </a:r>
            <a:r>
              <a:rPr lang="ru-RU" sz="2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College</a:t>
            </a:r>
            <a:endParaRPr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42900" indent="-285750" algn="l">
              <a:lnSpc>
                <a:spcPct val="100000"/>
              </a:lnSpc>
              <a:buSzPts val="2400"/>
              <a:buFont typeface="Arial"/>
              <a:buChar char="●"/>
            </a:pPr>
            <a:r>
              <a:rPr lang="ru-RU" sz="20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Политехнический техникум </a:t>
            </a:r>
            <a:r>
              <a:rPr lang="ru-RU" sz="2000" dirty="0" err="1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г.Светогорска</a:t>
            </a:r>
            <a:r>
              <a:rPr lang="ru-RU" sz="20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/ </a:t>
            </a:r>
            <a:r>
              <a:rPr lang="ru-RU" sz="200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Svetogorsky</a:t>
            </a:r>
            <a:r>
              <a:rPr lang="ru-RU" sz="2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College</a:t>
            </a:r>
            <a:endParaRPr sz="20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indent="-285750" algn="l">
              <a:lnSpc>
                <a:spcPct val="100000"/>
              </a:lnSpc>
              <a:buSzPts val="2400"/>
              <a:buChar char="●"/>
            </a:pPr>
            <a:r>
              <a:rPr lang="ru-RU" sz="20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Мичуринский многопрофильный техникум </a:t>
            </a:r>
            <a:r>
              <a:rPr lang="ru-RU" sz="2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/ </a:t>
            </a:r>
            <a:r>
              <a:rPr lang="ru-RU" sz="200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Michurinsky</a:t>
            </a:r>
            <a:r>
              <a:rPr lang="ru-RU" sz="20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College</a:t>
            </a:r>
            <a:endParaRPr sz="20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indent="-285750" algn="l">
              <a:lnSpc>
                <a:spcPct val="100000"/>
              </a:lnSpc>
              <a:buSzPts val="2400"/>
              <a:buChar char="●"/>
            </a:pP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Борский </a:t>
            </a:r>
            <a:r>
              <a:rPr lang="ru-RU" sz="2000" b="1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агропромышленный техникум/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Borsky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College</a:t>
            </a:r>
            <a:endParaRPr sz="2000" b="1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indent="-285750" algn="l">
              <a:lnSpc>
                <a:spcPct val="100000"/>
              </a:lnSpc>
              <a:buSzPts val="2400"/>
              <a:buChar char="●"/>
            </a:pP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Северо-Западный институт управления Российской академии народного хозяйства и государственной службы при Президенте Российской Федерации 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/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North-West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Institute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of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management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(NWIM)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of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Russian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Presidential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Academy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of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National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Economy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and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Public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Administration</a:t>
            </a:r>
            <a:r>
              <a:rPr lang="ru-RU" sz="20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RANEPA</a:t>
            </a:r>
            <a:endParaRPr sz="2000" b="1" dirty="0">
              <a:solidFill>
                <a:srgbClr val="0B53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endParaRPr sz="2250" b="1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1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19"/>
          <p:cNvGraphicFramePr/>
          <p:nvPr>
            <p:extLst>
              <p:ext uri="{D42A27DB-BD31-4B8C-83A1-F6EECF244321}">
                <p14:modId xmlns:p14="http://schemas.microsoft.com/office/powerpoint/2010/main" val="1995557442"/>
              </p:ext>
            </p:extLst>
          </p:nvPr>
        </p:nvGraphicFramePr>
        <p:xfrm>
          <a:off x="0" y="116631"/>
          <a:ext cx="9144001" cy="662473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23119"/>
                <a:gridCol w="2397844"/>
                <a:gridCol w="3198525"/>
                <a:gridCol w="2024513"/>
              </a:tblGrid>
              <a:tr h="117722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Программы</a:t>
                      </a:r>
                      <a:endParaRPr sz="10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Направления</a:t>
                      </a:r>
                      <a:endParaRPr sz="10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Формы работы</a:t>
                      </a:r>
                      <a:endParaRPr sz="10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Партнеры (колледжи и др.)</a:t>
                      </a:r>
                      <a:endParaRPr sz="10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06670">
                <a:tc rowSpan="5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</a:rPr>
                        <a:t>Совместная образовательная программа –</a:t>
                      </a:r>
                      <a:endParaRPr sz="1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Международная программа образовательного события:</a:t>
                      </a:r>
                      <a:endParaRPr sz="1000" b="1" dirty="0"/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</a:rPr>
                        <a:t>Открытая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effectLst/>
                        </a:rPr>
                        <a:t>форсайт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</a:rPr>
                        <a:t>-лаборатория “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</a:rPr>
                        <a:t>S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effectLst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r>
                        <a:rPr lang="en-US" sz="10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rt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effectLst/>
                        </a:rPr>
                        <a:t>City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</a:rPr>
                        <a:t> и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</a:rPr>
                        <a:t>Предпринимательство 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</a:rPr>
                        <a:t>+20”</a:t>
                      </a:r>
                      <a:endParaRPr sz="10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i="1" dirty="0" err="1">
                          <a:solidFill>
                            <a:srgbClr val="002060"/>
                          </a:solidFill>
                          <a:effectLst/>
                        </a:rPr>
                        <a:t>Futures</a:t>
                      </a: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</a:rPr>
                        <a:t> грамотность для  </a:t>
                      </a:r>
                      <a:r>
                        <a:rPr lang="ru-RU" sz="1000" b="1" i="1" dirty="0" err="1">
                          <a:solidFill>
                            <a:srgbClr val="002060"/>
                          </a:solidFill>
                          <a:effectLst/>
                        </a:rPr>
                        <a:t>Future</a:t>
                      </a: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000" b="1" i="1" dirty="0" err="1">
                          <a:solidFill>
                            <a:srgbClr val="002060"/>
                          </a:solidFill>
                          <a:effectLst/>
                        </a:rPr>
                        <a:t>Skills</a:t>
                      </a:r>
                      <a:r>
                        <a:rPr lang="ru-RU" sz="1000" b="1" i="1" dirty="0">
                          <a:solidFill>
                            <a:srgbClr val="002060"/>
                          </a:solidFill>
                          <a:effectLst/>
                        </a:rPr>
                        <a:t> &amp; принятия решений</a:t>
                      </a:r>
                      <a:endParaRPr sz="1000" b="1" i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Предпринимательство</a:t>
                      </a:r>
                      <a:endParaRPr sz="10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(симулятор) Открытая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форсайт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лаборатория под задачи: </a:t>
                      </a:r>
                      <a:r>
                        <a:rPr lang="ru-RU" sz="1000" b="1" dirty="0" err="1"/>
                        <a:t>Futures</a:t>
                      </a:r>
                      <a:r>
                        <a:rPr lang="ru-RU" sz="1000" b="1" dirty="0"/>
                        <a:t> (</a:t>
                      </a:r>
                      <a:r>
                        <a:rPr lang="ru-RU" sz="1000" b="1" dirty="0" err="1"/>
                        <a:t>форсайт</a:t>
                      </a:r>
                      <a:r>
                        <a:rPr lang="ru-RU" sz="1000" b="1" dirty="0"/>
                        <a:t>) </a:t>
                      </a:r>
                      <a:r>
                        <a:rPr lang="ru-RU" sz="1000" b="1" dirty="0" smtClean="0"/>
                        <a:t>грамотности </a:t>
                      </a:r>
                      <a:r>
                        <a:rPr lang="ru-RU" sz="1000" b="1" dirty="0"/>
                        <a:t>для </a:t>
                      </a:r>
                      <a:r>
                        <a:rPr lang="ru-RU" sz="1000" b="1" dirty="0" err="1"/>
                        <a:t>Future</a:t>
                      </a:r>
                      <a:r>
                        <a:rPr lang="ru-RU" sz="1000" b="1" dirty="0"/>
                        <a:t> </a:t>
                      </a:r>
                      <a:r>
                        <a:rPr lang="ru-RU" sz="1000" b="1" dirty="0" err="1"/>
                        <a:t>Skills</a:t>
                      </a:r>
                      <a:r>
                        <a:rPr lang="ru-RU" sz="1000" b="1" dirty="0"/>
                        <a:t> и принятия решений </a:t>
                      </a:r>
                      <a:endParaRPr sz="1000" b="1" dirty="0"/>
                    </a:p>
                    <a:p>
                      <a:pPr marL="24130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 </a:t>
                      </a:r>
                      <a:endParaRPr sz="1000" b="1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</a:t>
                      </a:r>
                      <a:r>
                        <a:rPr lang="ru-RU" sz="1000" b="1" dirty="0"/>
                        <a:t>Бизнес-симуляторы</a:t>
                      </a:r>
                      <a:endParaRPr sz="1000" b="1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 </a:t>
                      </a:r>
                      <a:endParaRPr sz="1000" b="1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Международная конференция студентов и представителей СПО</a:t>
                      </a: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</a:t>
                      </a:r>
                      <a:r>
                        <a:rPr lang="ru-RU" sz="1000" b="1" dirty="0"/>
                        <a:t>Профессиональный и образовательный навигатор</a:t>
                      </a:r>
                      <a:endParaRPr sz="1000" b="1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 </a:t>
                      </a:r>
                      <a:endParaRPr sz="1000" b="1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b="1" dirty="0"/>
                        <a:t>Педагогические мастер-классы и семинары  </a:t>
                      </a:r>
                      <a:endParaRPr sz="10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Aleksandrovsky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Volhovsky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Vsevolozhsky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2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/>
                        <a:t>Abilympics</a:t>
                      </a:r>
                      <a:endParaRPr sz="10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Michurinsky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Borsky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2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/>
                        <a:t> Старшеклассники</a:t>
                      </a:r>
                      <a:endParaRPr sz="10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Vsevolozhsky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r>
                        <a:rPr lang="ru-RU" sz="1000" dirty="0"/>
                        <a:t> (“</a:t>
                      </a:r>
                      <a:r>
                        <a:rPr lang="ru-RU" sz="1000" dirty="0" err="1"/>
                        <a:t>Kvantorium</a:t>
                      </a:r>
                      <a:r>
                        <a:rPr lang="ru-RU" sz="1000" dirty="0"/>
                        <a:t>”)</a:t>
                      </a:r>
                      <a:endParaRPr sz="1000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68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/>
                        <a:t>Модули ПК  для представителей сферы образования</a:t>
                      </a:r>
                      <a:endParaRPr sz="10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/>
                        <a:t>Программы для волонтеров </a:t>
                      </a:r>
                      <a:endParaRPr sz="1000" b="1"/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/>
                        <a:t>по направлению </a:t>
                      </a:r>
                      <a:endParaRPr sz="1000" b="1"/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/>
                        <a:t> “ </a:t>
                      </a:r>
                      <a:r>
                        <a:rPr lang="ru-RU" sz="1000" b="1">
                          <a:solidFill>
                            <a:schemeClr val="dk1"/>
                          </a:solidFill>
                        </a:rPr>
                        <a:t>Futures грамотность в профобразовани</a:t>
                      </a:r>
                      <a:r>
                        <a:rPr lang="ru-RU" sz="1000" b="1"/>
                        <a:t>”</a:t>
                      </a:r>
                      <a:endParaRPr sz="10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The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North-West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Institute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of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management</a:t>
                      </a:r>
                      <a:r>
                        <a:rPr lang="ru-RU" sz="1000" dirty="0"/>
                        <a:t> (NWIM) </a:t>
                      </a:r>
                      <a:r>
                        <a:rPr lang="ru-RU" sz="1000" dirty="0" err="1"/>
                        <a:t>of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the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Russian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Presidential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Academy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of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National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Economy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and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Public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Administration</a:t>
                      </a:r>
                      <a:r>
                        <a:rPr lang="ru-RU" sz="1000" dirty="0"/>
                        <a:t> RANEPA</a:t>
                      </a:r>
                      <a:endParaRPr sz="1000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66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/>
                        <a:t> Совместная</a:t>
                      </a:r>
                      <a:r>
                        <a:rPr lang="ru-RU" sz="1000" b="1" baseline="0" dirty="0" smtClean="0"/>
                        <a:t> межрегиональная</a:t>
                      </a:r>
                      <a:r>
                        <a:rPr lang="ru-RU" sz="1000" b="1" dirty="0" smtClean="0"/>
                        <a:t>  </a:t>
                      </a:r>
                      <a:r>
                        <a:rPr lang="ru-RU" sz="1000" b="1" dirty="0"/>
                        <a:t>тренировочная программа соревнований </a:t>
                      </a:r>
                      <a:endParaRPr sz="1000" b="1" dirty="0"/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 </a:t>
                      </a:r>
                      <a:r>
                        <a:rPr lang="ru-RU" sz="1000" b="1" dirty="0" err="1"/>
                        <a:t>WorldSkills</a:t>
                      </a:r>
                      <a:r>
                        <a:rPr lang="ru-RU" sz="1000" b="1" dirty="0"/>
                        <a:t> + </a:t>
                      </a:r>
                      <a:r>
                        <a:rPr lang="ru-RU" sz="1000" b="1" dirty="0" err="1"/>
                        <a:t>Abilympics</a:t>
                      </a:r>
                      <a:endParaRPr sz="1000" b="1" dirty="0"/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/>
                        <a:t>(на базе оборудования уровня  </a:t>
                      </a:r>
                      <a:r>
                        <a:rPr lang="ru-RU" sz="1000" b="1" dirty="0" err="1"/>
                        <a:t>WorldSkills</a:t>
                      </a:r>
                      <a:r>
                        <a:rPr lang="ru-RU" sz="1000" b="1" dirty="0"/>
                        <a:t>)</a:t>
                      </a:r>
                      <a:endParaRPr sz="10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Пром.монтаж / Industrial installation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Электрики / Electricians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Сварочное дело  / Welding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Транспорт и логистика/ Transport and logistic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Обслуживание автомобилей / Automotive maintenance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Ремонт автомобилей / Autobody Repair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Покраска машин / Car Painting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/>
                        <a:t>Abilympics: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Флористика / Floristic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Сити фермество / City Farmer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Хозяйка / Хозяин  усадьбы Hostess (owner) of the manor</a:t>
                      </a:r>
                      <a:endParaRPr sz="1000" b="1"/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ru-RU" sz="1000" b="1"/>
                        <a:t>Поварское дело / Cooking</a:t>
                      </a:r>
                      <a:endParaRPr sz="10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Volhovsky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Svetogorsky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Michurinsky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Borsky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College</a:t>
                      </a:r>
                      <a:endParaRPr sz="1000" dirty="0"/>
                    </a:p>
                    <a:p>
                      <a:pPr marL="2413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dirty="0"/>
                        <a:t>·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1000" dirty="0" err="1"/>
                        <a:t>The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North-West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Institute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of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management</a:t>
                      </a:r>
                      <a:r>
                        <a:rPr lang="ru-RU" sz="1000" dirty="0"/>
                        <a:t> (NWIM) </a:t>
                      </a:r>
                      <a:r>
                        <a:rPr lang="ru-RU" sz="1000" dirty="0" err="1"/>
                        <a:t>of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the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Russian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Presidential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Academy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of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National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Economy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and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Public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Administration</a:t>
                      </a:r>
                      <a:r>
                        <a:rPr lang="ru-RU" sz="1000" dirty="0"/>
                        <a:t> RANEPA</a:t>
                      </a:r>
                      <a:endParaRPr sz="1000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79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p20"/>
          <p:cNvGraphicFramePr/>
          <p:nvPr>
            <p:extLst>
              <p:ext uri="{D42A27DB-BD31-4B8C-83A1-F6EECF244321}">
                <p14:modId xmlns:p14="http://schemas.microsoft.com/office/powerpoint/2010/main" val="2502464178"/>
              </p:ext>
            </p:extLst>
          </p:nvPr>
        </p:nvGraphicFramePr>
        <p:xfrm>
          <a:off x="53944" y="116631"/>
          <a:ext cx="9036113" cy="674136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29088"/>
                <a:gridCol w="1793325"/>
                <a:gridCol w="2831250"/>
                <a:gridCol w="2982450"/>
              </a:tblGrid>
              <a:tr h="45336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-RU" sz="900" b="1" dirty="0"/>
                        <a:t>Программы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-RU" sz="900" b="1" dirty="0"/>
                        <a:t>Направления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dirty="0"/>
                        <a:t>Задачи, формы работы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000" b="1" dirty="0" err="1">
                          <a:solidFill>
                            <a:schemeClr val="dk1"/>
                          </a:solidFill>
                        </a:rPr>
                        <a:t>Partners</a:t>
                      </a:r>
                      <a:r>
                        <a:rPr lang="ru-RU" sz="1000" b="1" dirty="0">
                          <a:solidFill>
                            <a:schemeClr val="dk1"/>
                          </a:solidFill>
                        </a:rPr>
                        <a:t> (</a:t>
                      </a:r>
                      <a:r>
                        <a:rPr lang="ru-RU" sz="1000" b="1" dirty="0" err="1">
                          <a:solidFill>
                            <a:schemeClr val="dk1"/>
                          </a:solidFill>
                        </a:rPr>
                        <a:t>colleges</a:t>
                      </a:r>
                      <a:r>
                        <a:rPr lang="ru-RU" sz="1000" b="1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chemeClr val="dk1"/>
                          </a:solidFill>
                        </a:rPr>
                        <a:t>and</a:t>
                      </a:r>
                      <a:r>
                        <a:rPr lang="ru-RU" sz="1000" b="1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chemeClr val="dk1"/>
                          </a:solidFill>
                        </a:rPr>
                        <a:t>others</a:t>
                      </a:r>
                      <a:r>
                        <a:rPr lang="ru-RU" sz="1000" b="1" dirty="0">
                          <a:solidFill>
                            <a:schemeClr val="dk1"/>
                          </a:solidFill>
                        </a:rPr>
                        <a:t>)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7368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 dirty="0"/>
                        <a:t>Программы для </a:t>
                      </a:r>
                      <a:r>
                        <a:rPr lang="ru-RU" sz="900" b="1" dirty="0" smtClean="0"/>
                        <a:t>подростков с ОВЗ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ü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/>
                        <a:t>ОБразовательные программы для ОВЗ</a:t>
                      </a:r>
                      <a:endParaRPr sz="900" b="1"/>
                    </a:p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ü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/>
                        <a:t>Abilympics.</a:t>
                      </a:r>
                      <a:endParaRPr sz="900" b="1"/>
                    </a:p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ü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/>
                        <a:t>Программы для волонтеров </a:t>
                      </a:r>
                      <a:endParaRPr sz="9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Разработка программ</a:t>
                      </a:r>
                      <a:endParaRPr sz="90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900"/>
                        <a:t>Creation of adapted educational programs</a:t>
                      </a:r>
                      <a:endParaRPr sz="90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/>
                        <a:t>Design of individual educational programs</a:t>
                      </a:r>
                      <a:endParaRPr sz="900"/>
                    </a:p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</a:t>
                      </a:r>
                      <a:r>
                        <a:rPr lang="ru-RU" sz="900"/>
                        <a:t>   Introduction of new competencies demanded in the labour market of region</a:t>
                      </a:r>
                      <a:endParaRPr sz="900"/>
                    </a:p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    Программы обмена опытом  / Exchange of work experience</a:t>
                      </a:r>
                      <a:endParaRPr sz="90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Michurinsky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The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North-West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Institute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of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Management</a:t>
                      </a:r>
                      <a:r>
                        <a:rPr lang="ru-RU" sz="900" dirty="0"/>
                        <a:t> (NWIM)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the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Russian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Presidential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Academy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National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Economy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and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Public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Administration</a:t>
                      </a:r>
                      <a:r>
                        <a:rPr lang="ru-RU" sz="900" dirty="0"/>
                        <a:t> RANEPA</a:t>
                      </a:r>
                      <a:endParaRPr sz="900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Borsky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Svetogorsky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37463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/>
                        <a:t>Стажировки для педагогов и мастеров в различных сферах профессиональной подготовки </a:t>
                      </a:r>
                      <a:endParaRPr sz="9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/>
                        <a:t>ü  Электрики</a:t>
                      </a:r>
                      <a:endParaRPr sz="900" b="1"/>
                    </a:p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/>
                        <a:t>ü Обслуживание автомобилей</a:t>
                      </a:r>
                      <a:endParaRPr sz="900" b="1"/>
                    </a:p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/>
                        <a:t>ü  Предпринимательство</a:t>
                      </a:r>
                      <a:endParaRPr sz="9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• professional competencies of students;</a:t>
                      </a:r>
                      <a:endParaRPr sz="900"/>
                    </a:p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• methodical work (generalization of experience, integrative educational processes);</a:t>
                      </a:r>
                      <a:endParaRPr sz="900"/>
                    </a:p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• assessment of the quality of education, etc.</a:t>
                      </a:r>
                      <a:endParaRPr sz="900"/>
                    </a:p>
                    <a:p>
                      <a:pPr marL="1778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• organizational issues related to WorldSkills contests</a:t>
                      </a:r>
                      <a:endParaRPr sz="90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Vsevolozhsky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Aleksandrovsky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The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North-West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Institute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of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Management</a:t>
                      </a:r>
                      <a:r>
                        <a:rPr lang="ru-RU" sz="900" dirty="0"/>
                        <a:t> (NWIM)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the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Russian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Presidential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Academy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National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Economy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and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Public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Administration</a:t>
                      </a:r>
                      <a:r>
                        <a:rPr lang="ru-RU" sz="900" dirty="0"/>
                        <a:t> RANEPA</a:t>
                      </a:r>
                      <a:endParaRPr sz="900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7368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Совместная разработка программ на основе принципов </a:t>
                      </a:r>
                      <a:r>
                        <a:rPr lang="ru-RU" sz="9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форсайт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-лаборатории</a:t>
                      </a:r>
                      <a:endParaRPr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ü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 dirty="0" err="1"/>
                        <a:t>Future</a:t>
                      </a:r>
                      <a:r>
                        <a:rPr lang="ru-RU" sz="900" b="1" dirty="0"/>
                        <a:t>-ориентированное профессиональное образование </a:t>
                      </a:r>
                      <a:endParaRPr sz="900" b="1" dirty="0"/>
                    </a:p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ü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 dirty="0"/>
                        <a:t>Предпринимательство</a:t>
                      </a:r>
                      <a:endParaRPr sz="900" b="1" dirty="0"/>
                    </a:p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ü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 dirty="0" err="1"/>
                        <a:t>Future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Skills</a:t>
                      </a:r>
                      <a:r>
                        <a:rPr lang="ru-RU" sz="900" b="1" dirty="0"/>
                        <a:t> и </a:t>
                      </a:r>
                      <a:r>
                        <a:rPr lang="ru-RU" sz="900" b="1" dirty="0" err="1"/>
                        <a:t>WorldSkills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старндарты</a:t>
                      </a:r>
                      <a:r>
                        <a:rPr lang="ru-RU" sz="900" b="1" dirty="0"/>
                        <a:t> ,</a:t>
                      </a:r>
                      <a:endParaRPr sz="900" b="1" dirty="0"/>
                    </a:p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ü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 dirty="0" err="1"/>
                        <a:t>Futures</a:t>
                      </a:r>
                      <a:r>
                        <a:rPr lang="ru-RU" sz="900" b="1" dirty="0"/>
                        <a:t> грамотность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/>
                        <a:t>Development of a training program for teachers capable of participating in the implementation of the foresight-lab</a:t>
                      </a:r>
                      <a:endParaRPr sz="90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/>
                        <a:t>“exchange” internships for teachers and students</a:t>
                      </a:r>
                      <a:endParaRPr sz="90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/>
                        <a:t>Volunteer programs.</a:t>
                      </a:r>
                      <a:endParaRPr sz="90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Aleksandrovsky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Vsevolozhsky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Volhovsky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The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North-West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Institute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of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Management</a:t>
                      </a:r>
                      <a:r>
                        <a:rPr lang="ru-RU" sz="900" dirty="0"/>
                        <a:t> (NWIM)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the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Russian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Presidential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Academy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National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Economy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and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Public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Administration</a:t>
                      </a:r>
                      <a:r>
                        <a:rPr lang="ru-RU" sz="900" dirty="0"/>
                        <a:t> RANEPA</a:t>
                      </a:r>
                      <a:endParaRPr sz="900" b="1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6600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/>
                        <a:t>Программы для старшеклассников: профессиональная и образовательная навигация и ориентация</a:t>
                      </a:r>
                      <a:endParaRPr sz="9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ü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/>
                        <a:t>Tехнологическая грамотность</a:t>
                      </a:r>
                      <a:endParaRPr sz="900" b="1"/>
                    </a:p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ü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/>
                        <a:t>Futures грамотность</a:t>
                      </a:r>
                      <a:endParaRPr sz="900" b="1"/>
                    </a:p>
                    <a:p>
                      <a:pPr marL="1651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ü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 b="1"/>
                        <a:t>Финансовая, экономическая грамотность</a:t>
                      </a:r>
                      <a:endParaRPr sz="900" b="1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b="1"/>
                        <a:t> </a:t>
                      </a:r>
                      <a:endParaRPr sz="900" b="1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·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</a:t>
                      </a:r>
                      <a:r>
                        <a:rPr lang="ru-RU" sz="900"/>
                        <a:t>    Образовательные игры и проектная деятельность старшеклассников /  Educational games in teamwork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ru-RU" sz="900"/>
                        <a:t>project-based activity of schoolchildren</a:t>
                      </a:r>
                      <a:endParaRPr sz="90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Vsevolozhsky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College</a:t>
                      </a:r>
                      <a:r>
                        <a:rPr lang="ru-RU" sz="900" b="1" dirty="0"/>
                        <a:t> (“</a:t>
                      </a:r>
                      <a:r>
                        <a:rPr lang="ru-RU" sz="900" b="1" dirty="0" err="1"/>
                        <a:t>Kvantorium</a:t>
                      </a:r>
                      <a:r>
                        <a:rPr lang="ru-RU" sz="900" b="1" dirty="0"/>
                        <a:t>”)</a:t>
                      </a:r>
                      <a:endParaRPr sz="900" b="1" dirty="0"/>
                    </a:p>
                    <a:p>
                      <a:pPr marL="17780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dirty="0"/>
                        <a:t>·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ru-RU" sz="900" b="1" dirty="0" err="1"/>
                        <a:t>The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North-West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Institute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of</a:t>
                      </a:r>
                      <a:r>
                        <a:rPr lang="ru-RU" sz="900" b="1" dirty="0"/>
                        <a:t> </a:t>
                      </a:r>
                      <a:r>
                        <a:rPr lang="ru-RU" sz="900" b="1" dirty="0" err="1"/>
                        <a:t>Management</a:t>
                      </a:r>
                      <a:r>
                        <a:rPr lang="ru-RU" sz="900" dirty="0"/>
                        <a:t> (NWIM)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the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Russian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Presidential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Academy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of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National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Economy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and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Public</a:t>
                      </a:r>
                      <a:r>
                        <a:rPr lang="ru-RU" sz="900" dirty="0"/>
                        <a:t> </a:t>
                      </a:r>
                      <a:r>
                        <a:rPr lang="ru-RU" sz="900" dirty="0" err="1"/>
                        <a:t>Administration</a:t>
                      </a:r>
                      <a:r>
                        <a:rPr lang="ru-RU" sz="900" dirty="0"/>
                        <a:t> RANEPA</a:t>
                      </a:r>
                      <a:endParaRPr sz="900" dirty="0"/>
                    </a:p>
                  </a:txBody>
                  <a:tcPr marL="71438" marR="71438" marT="71438" marB="71438">
                    <a:lnL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7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572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94" y="116632"/>
            <a:ext cx="9048390" cy="6624736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407846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42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42852"/>
            <a:ext cx="7239000" cy="909884"/>
          </a:xfrm>
        </p:spPr>
        <p:txBody>
          <a:bodyPr/>
          <a:lstStyle/>
          <a:p>
            <a:r>
              <a:rPr lang="ru-RU" sz="2800" dirty="0" smtClean="0"/>
              <a:t>УНИВЕРСИТЕТ КОМПЕТЕНЦИЙ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052736"/>
            <a:ext cx="7086600" cy="1233264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овые форматы профессиональной переподготовки и ПК специалистов СПО для образования будущего</a:t>
            </a:r>
          </a:p>
        </p:txBody>
      </p:sp>
      <p:sp>
        <p:nvSpPr>
          <p:cNvPr id="2052" name="Oval 4" descr="biz"/>
          <p:cNvSpPr>
            <a:spLocks noChangeArrowheads="1"/>
          </p:cNvSpPr>
          <p:nvPr/>
        </p:nvSpPr>
        <p:spPr bwMode="gray">
          <a:xfrm>
            <a:off x="7920037" y="142852"/>
            <a:ext cx="1223963" cy="1265238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СЕТЕВОМУ СОТРУДНИЧЕСТВУ! )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hlinkClick r:id="rId2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https://loiro.ru/projects/fip-universitet-kompetentsiy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://www.facebook.com/groups/2084692128280803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vk.com/club181132738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13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ГАОУ ДПО «ЛОИРО»</a:t>
            </a:r>
            <a:endParaRPr lang="en-US" dirty="0"/>
          </a:p>
        </p:txBody>
      </p:sp>
      <p:sp>
        <p:nvSpPr>
          <p:cNvPr id="4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57166"/>
            <a:ext cx="7391400" cy="928694"/>
          </a:xfrm>
        </p:spPr>
        <p:txBody>
          <a:bodyPr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инновационная площадка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105" name="AutoShape 41"/>
          <p:cNvSpPr>
            <a:spLocks noChangeArrowheads="1"/>
          </p:cNvSpPr>
          <p:nvPr/>
        </p:nvSpPr>
        <p:spPr bwMode="ltGray">
          <a:xfrm rot="5400000">
            <a:off x="-2249488" y="16271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6" name="AutoShape 42"/>
          <p:cNvSpPr>
            <a:spLocks noChangeArrowheads="1"/>
          </p:cNvSpPr>
          <p:nvPr/>
        </p:nvSpPr>
        <p:spPr bwMode="ltGray">
          <a:xfrm rot="5400000" flipH="1">
            <a:off x="-1843881" y="20629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7" name="AutoShape 43"/>
          <p:cNvSpPr>
            <a:spLocks noChangeArrowheads="1"/>
          </p:cNvSpPr>
          <p:nvPr/>
        </p:nvSpPr>
        <p:spPr bwMode="gray">
          <a:xfrm>
            <a:off x="1995488" y="5251450"/>
            <a:ext cx="5362594" cy="96363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/>
              <a:t>Региональный оператор площадки – </a:t>
            </a:r>
          </a:p>
          <a:p>
            <a:pPr eaLnBrk="0" hangingPunct="0"/>
            <a:r>
              <a:rPr lang="ru-RU" b="1" dirty="0" smtClean="0"/>
              <a:t>кафедра управления </a:t>
            </a:r>
            <a:endParaRPr lang="en-US" b="1" dirty="0"/>
          </a:p>
        </p:txBody>
      </p:sp>
      <p:sp>
        <p:nvSpPr>
          <p:cNvPr id="88108" name="AutoShape 44"/>
          <p:cNvSpPr>
            <a:spLocks noChangeArrowheads="1"/>
          </p:cNvSpPr>
          <p:nvPr/>
        </p:nvSpPr>
        <p:spPr bwMode="gray">
          <a:xfrm>
            <a:off x="2490788" y="44243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реализации: 2019 – 2023гг.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109" name="AutoShape 45"/>
          <p:cNvSpPr>
            <a:spLocks noChangeArrowheads="1"/>
          </p:cNvSpPr>
          <p:nvPr/>
        </p:nvSpPr>
        <p:spPr bwMode="gray">
          <a:xfrm>
            <a:off x="2611438" y="36115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/>
              <a:t>От 18.12.2018г. №318</a:t>
            </a:r>
            <a:endParaRPr lang="en-US" b="1" dirty="0"/>
          </a:p>
        </p:txBody>
      </p:sp>
      <p:sp>
        <p:nvSpPr>
          <p:cNvPr id="88110" name="AutoShape 46"/>
          <p:cNvSpPr>
            <a:spLocks noChangeArrowheads="1"/>
          </p:cNvSpPr>
          <p:nvPr/>
        </p:nvSpPr>
        <p:spPr bwMode="gray">
          <a:xfrm>
            <a:off x="2459038" y="27432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/>
              <a:t>Приказ </a:t>
            </a:r>
            <a:r>
              <a:rPr lang="ru-RU" b="1" dirty="0" err="1" smtClean="0"/>
              <a:t>МинПросвещения</a:t>
            </a:r>
            <a:r>
              <a:rPr lang="ru-RU" b="1" dirty="0" smtClean="0"/>
              <a:t> РФ</a:t>
            </a:r>
            <a:endParaRPr lang="en-US" b="1" dirty="0"/>
          </a:p>
        </p:txBody>
      </p:sp>
      <p:sp>
        <p:nvSpPr>
          <p:cNvPr id="88111" name="AutoShape 47"/>
          <p:cNvSpPr>
            <a:spLocks noChangeArrowheads="1"/>
          </p:cNvSpPr>
          <p:nvPr/>
        </p:nvSpPr>
        <p:spPr bwMode="gray">
          <a:xfrm>
            <a:off x="1938338" y="1973263"/>
            <a:ext cx="477680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 dirty="0" smtClean="0"/>
              <a:t>Конкурсный отбор, присвоение статуса</a:t>
            </a:r>
            <a:endParaRPr lang="en-US" b="1" dirty="0"/>
          </a:p>
        </p:txBody>
      </p:sp>
      <p:grpSp>
        <p:nvGrpSpPr>
          <p:cNvPr id="88112" name="Group 48"/>
          <p:cNvGrpSpPr>
            <a:grpSpLocks/>
          </p:cNvGrpSpPr>
          <p:nvPr/>
        </p:nvGrpSpPr>
        <p:grpSpPr bwMode="auto">
          <a:xfrm>
            <a:off x="1620838" y="2062163"/>
            <a:ext cx="381000" cy="381000"/>
            <a:chOff x="2078" y="1680"/>
            <a:chExt cx="1615" cy="1615"/>
          </a:xfrm>
        </p:grpSpPr>
        <p:sp>
          <p:nvSpPr>
            <p:cNvPr id="88113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4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5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16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17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18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19" name="Group 55"/>
          <p:cNvGrpSpPr>
            <a:grpSpLocks/>
          </p:cNvGrpSpPr>
          <p:nvPr/>
        </p:nvGrpSpPr>
        <p:grpSpPr bwMode="auto">
          <a:xfrm>
            <a:off x="2154238" y="2849563"/>
            <a:ext cx="381000" cy="381000"/>
            <a:chOff x="2078" y="1680"/>
            <a:chExt cx="1615" cy="1615"/>
          </a:xfrm>
        </p:grpSpPr>
        <p:sp>
          <p:nvSpPr>
            <p:cNvPr id="88120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1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2" name="Oval 5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23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24" name="Oval 6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25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26" name="Group 62"/>
          <p:cNvGrpSpPr>
            <a:grpSpLocks/>
          </p:cNvGrpSpPr>
          <p:nvPr/>
        </p:nvGrpSpPr>
        <p:grpSpPr bwMode="auto">
          <a:xfrm>
            <a:off x="2306638" y="3687763"/>
            <a:ext cx="381000" cy="381000"/>
            <a:chOff x="2078" y="1680"/>
            <a:chExt cx="1615" cy="1615"/>
          </a:xfrm>
        </p:grpSpPr>
        <p:sp>
          <p:nvSpPr>
            <p:cNvPr id="88127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8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9" name="Oval 6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0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1" name="Oval 6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32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33" name="Group 69"/>
          <p:cNvGrpSpPr>
            <a:grpSpLocks/>
          </p:cNvGrpSpPr>
          <p:nvPr/>
        </p:nvGrpSpPr>
        <p:grpSpPr bwMode="auto">
          <a:xfrm>
            <a:off x="2154238" y="4525963"/>
            <a:ext cx="381000" cy="381000"/>
            <a:chOff x="2078" y="1680"/>
            <a:chExt cx="1615" cy="1615"/>
          </a:xfrm>
        </p:grpSpPr>
        <p:sp>
          <p:nvSpPr>
            <p:cNvPr id="88134" name="Oval 7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35" name="Oval 7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36" name="Oval 7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7" name="Oval 7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38" name="Oval 7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39" name="Oval 7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88140" name="Group 76"/>
          <p:cNvGrpSpPr>
            <a:grpSpLocks/>
          </p:cNvGrpSpPr>
          <p:nvPr/>
        </p:nvGrpSpPr>
        <p:grpSpPr bwMode="auto">
          <a:xfrm>
            <a:off x="1697038" y="5300663"/>
            <a:ext cx="355600" cy="381000"/>
            <a:chOff x="2078" y="1680"/>
            <a:chExt cx="1615" cy="1615"/>
          </a:xfrm>
        </p:grpSpPr>
        <p:sp>
          <p:nvSpPr>
            <p:cNvPr id="88141" name="Oval 7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42" name="Oval 7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43" name="Oval 7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44" name="Oval 8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8145" name="Oval 8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8146" name="Oval 8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ГАОУ ДПО «ЛОИРО»</a:t>
            </a:r>
            <a:endParaRPr lang="en-US" dirty="0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5 лет построить Модель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662113"/>
            <a:ext cx="7824788" cy="4549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Разработать – 2019г.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en-US" sz="2900" dirty="0" smtClean="0"/>
              <a:t> </a:t>
            </a:r>
            <a:r>
              <a:rPr lang="ru-RU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Апробировать – 2020г.</a:t>
            </a:r>
          </a:p>
          <a:p>
            <a:pPr>
              <a:lnSpc>
                <a:spcPct val="80000"/>
              </a:lnSpc>
            </a:pPr>
            <a:endParaRPr lang="ru-RU" sz="2900" dirty="0" smtClean="0"/>
          </a:p>
          <a:p>
            <a:pPr>
              <a:lnSpc>
                <a:spcPct val="80000"/>
              </a:lnSpc>
            </a:pPr>
            <a:r>
              <a:rPr lang="ru-RU" sz="2900" dirty="0" smtClean="0"/>
              <a:t>Внедрить – 2021 – 2022гг.</a:t>
            </a:r>
          </a:p>
          <a:p>
            <a:pPr>
              <a:lnSpc>
                <a:spcPct val="80000"/>
              </a:lnSpc>
            </a:pPr>
            <a:endParaRPr lang="ru-RU" sz="2900" dirty="0" smtClean="0"/>
          </a:p>
          <a:p>
            <a:pPr>
              <a:lnSpc>
                <a:spcPct val="80000"/>
              </a:lnSpc>
            </a:pPr>
            <a:r>
              <a:rPr lang="ru-RU" sz="2900" dirty="0" smtClean="0"/>
              <a:t>Обобщить -  2023г.</a:t>
            </a:r>
            <a:r>
              <a:rPr lang="en-US" sz="2900" dirty="0"/>
              <a:t/>
            </a:r>
            <a:br>
              <a:rPr lang="en-US" sz="2900" dirty="0"/>
            </a:br>
            <a:endParaRPr lang="ru-RU" sz="2900" dirty="0" smtClean="0"/>
          </a:p>
          <a:p>
            <a:pPr>
              <a:lnSpc>
                <a:spcPct val="80000"/>
              </a:lnSpc>
            </a:pPr>
            <a:r>
              <a:rPr lang="ru-RU" sz="2900" dirty="0" smtClean="0"/>
              <a:t>«Перезагрузка» – 2023г.</a:t>
            </a: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</a:t>
            </a:r>
            <a:r>
              <a:rPr lang="ru-RU" sz="2800" b="1" dirty="0" err="1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деятельностная</a:t>
            </a: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игра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форме)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66838"/>
            <a:ext cx="8964488" cy="536416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Строим Университет компетенций все вместе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института развития образования и специалисты среднего профессионального образования Ленинградской области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группе, в том числе партнеры)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2A4F86"/>
                </a:solidFill>
              </a:rPr>
              <a:t>Company Name</a:t>
            </a:r>
            <a:endParaRPr lang="en-US">
              <a:solidFill>
                <a:srgbClr val="2A4F86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2A4F86"/>
                </a:solidFill>
              </a:rPr>
              <a:t>www.themegallery.com</a:t>
            </a:r>
            <a:endParaRPr lang="en-US">
              <a:solidFill>
                <a:srgbClr val="2A4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9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A4F86"/>
                </a:solidFill>
              </a:rPr>
              <a:t>ГАОУ ДПО «ЛОИРО»</a:t>
            </a:r>
            <a:endParaRPr lang="en-US" dirty="0">
              <a:solidFill>
                <a:srgbClr val="2A4F86"/>
              </a:solidFill>
            </a:endParaRPr>
          </a:p>
        </p:txBody>
      </p:sp>
      <p:sp>
        <p:nvSpPr>
          <p:cNvPr id="20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>
              <a:solidFill>
                <a:srgbClr val="2A4F86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компетенций как замысел-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химера (В. Воловик)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5500695" y="3277273"/>
            <a:ext cx="2286000" cy="332446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solidFill>
                <a:srgbClr val="2A4F86"/>
              </a:solidFill>
              <a:latin typeface="Verdana" pitchFamily="34" charset="0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142976" y="3357562"/>
            <a:ext cx="2571768" cy="33734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solidFill>
                <a:srgbClr val="2A4F86"/>
              </a:solidFill>
              <a:latin typeface="Verdana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142976" y="3357562"/>
            <a:ext cx="257176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Цифровая платформа</a:t>
            </a:r>
          </a:p>
          <a:p>
            <a:pPr eaLnBrk="0" hangingPunct="0"/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- удаленная работа с информацией</a:t>
            </a:r>
          </a:p>
          <a:p>
            <a:pPr eaLnBrk="0" hangingPunct="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работа в командах по профессиональным интересам;</a:t>
            </a:r>
          </a:p>
          <a:p>
            <a:pPr eaLnBrk="0" hangingPunct="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 решение междисциплинарных задач; </a:t>
            </a:r>
          </a:p>
          <a:p>
            <a:pPr eaLnBrk="0" hangingPunct="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 развитие социальных практик и т.д.</a:t>
            </a:r>
          </a:p>
          <a:p>
            <a:pPr eaLnBrk="0" hangingPunct="0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и</a:t>
            </a:r>
            <a:r>
              <a:rPr lang="ru-RU" sz="1400" dirty="0" smtClean="0">
                <a:solidFill>
                  <a:srgbClr val="000000"/>
                </a:solidFill>
              </a:rPr>
              <a:t>нтернет-профиль педагога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0667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rgbClr val="2A4F86"/>
                  </a:solidFill>
                </a:endParaRPr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rgbClr val="2A4F86"/>
                  </a:solidFill>
                </a:endParaRPr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3714745" y="1828800"/>
            <a:ext cx="17859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i="1" dirty="0" smtClean="0">
                <a:solidFill>
                  <a:srgbClr val="000000"/>
                </a:solidFill>
              </a:rPr>
              <a:t>Замысел - химера</a:t>
            </a:r>
            <a:endParaRPr lang="en-US" sz="1400" b="1" i="1" dirty="0">
              <a:solidFill>
                <a:srgbClr val="000000"/>
              </a:solidFill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643570" y="3581400"/>
            <a:ext cx="228601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</a:rPr>
              <a:t>«Перевернутый университет»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eaLnBrk="0" hangingPunct="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исследовательские и проектные лаборатории;</a:t>
            </a:r>
          </a:p>
          <a:p>
            <a:pPr eaLnBrk="0" hangingPunct="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организационно-деятельностные</a:t>
            </a:r>
            <a:r>
              <a:rPr lang="ru-RU" sz="1400" dirty="0" smtClean="0">
                <a:solidFill>
                  <a:srgbClr val="000000"/>
                </a:solidFill>
              </a:rPr>
              <a:t> игры;</a:t>
            </a:r>
          </a:p>
          <a:p>
            <a:pPr eaLnBrk="0" hangingPunct="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 практические сессии;</a:t>
            </a:r>
          </a:p>
          <a:p>
            <a:pPr eaLnBrk="0" hangingPunct="0"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</a:rPr>
              <a:t>передача и получение компетенций «из первых рук» и т.д.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A4F86"/>
                </a:solidFill>
              </a:rPr>
              <a:t>ГАОУ ДПО «ЛОИРО»</a:t>
            </a:r>
            <a:endParaRPr lang="en-US" dirty="0">
              <a:solidFill>
                <a:srgbClr val="2A4F86"/>
              </a:solidFill>
            </a:endParaRPr>
          </a:p>
        </p:txBody>
      </p:sp>
      <p:sp>
        <p:nvSpPr>
          <p:cNvPr id="42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>
              <a:solidFill>
                <a:srgbClr val="2A4F86"/>
              </a:solidFill>
            </a:endParaRPr>
          </a:p>
        </p:txBody>
      </p:sp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3500430" y="3657600"/>
            <a:ext cx="2286016" cy="2843234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88900" indent="-88900" eaLnBrk="0" hangingPunct="0">
              <a:buFontTx/>
              <a:buAutoNum type="arabicPeriod"/>
            </a:pPr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 Оценка и самооценка компетенций</a:t>
            </a:r>
          </a:p>
          <a:p>
            <a:pPr marL="88900" indent="-88900" eaLnBrk="0" hangingPunct="0">
              <a:buFontTx/>
              <a:buAutoNum type="arabicPeriod"/>
            </a:pPr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Индивидуальный профиль компетенций</a:t>
            </a:r>
          </a:p>
          <a:p>
            <a:pPr marL="88900" indent="-88900" eaLnBrk="0" hangingPunct="0">
              <a:buFontTx/>
              <a:buAutoNum type="arabicPeriod"/>
            </a:pPr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Включение в реальные проекты, инновации, профессиональную деятельность на уровне региона</a:t>
            </a:r>
          </a:p>
          <a:p>
            <a:pPr marL="342900" indent="-342900" eaLnBrk="0" hangingPunct="0">
              <a:buFontTx/>
              <a:buAutoNum type="arabicPeriod"/>
            </a:pPr>
            <a:endParaRPr lang="en-US" sz="1400" dirty="0">
              <a:solidFill>
                <a:srgbClr val="2A4F86"/>
              </a:solidFill>
              <a:latin typeface="Verdana" pitchFamily="34" charset="0"/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1219200" y="3500438"/>
            <a:ext cx="1828800" cy="2443162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hangingPunct="0">
              <a:buFontTx/>
              <a:buAutoNum type="arabicPeriod"/>
            </a:pPr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Решаю конкретные практические задачи в профессии</a:t>
            </a:r>
          </a:p>
          <a:p>
            <a:pPr eaLnBrk="0" hangingPunct="0">
              <a:buFontTx/>
              <a:buAutoNum type="arabicPeriod"/>
            </a:pPr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Создаю новые продукты</a:t>
            </a:r>
          </a:p>
          <a:p>
            <a:pPr eaLnBrk="0" hangingPunct="0">
              <a:buFontTx/>
              <a:buAutoNum type="arabicPeriod"/>
            </a:pPr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Работаю в командах</a:t>
            </a:r>
            <a:endParaRPr lang="en-US" sz="1400" dirty="0">
              <a:solidFill>
                <a:srgbClr val="2A4F86"/>
              </a:solidFill>
              <a:latin typeface="Verdana" pitchFamily="34" charset="0"/>
            </a:endParaRP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6248400" y="3657600"/>
            <a:ext cx="17526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Наставник</a:t>
            </a:r>
          </a:p>
          <a:p>
            <a:pPr eaLnBrk="0" hangingPunct="0"/>
            <a:r>
              <a:rPr lang="ru-RU" sz="1400" dirty="0" err="1" smtClean="0">
                <a:solidFill>
                  <a:srgbClr val="2A4F86"/>
                </a:solidFill>
                <a:latin typeface="Verdana" pitchFamily="34" charset="0"/>
              </a:rPr>
              <a:t>Тьютор</a:t>
            </a:r>
            <a:endParaRPr lang="ru-RU" sz="1400" dirty="0" smtClean="0">
              <a:solidFill>
                <a:srgbClr val="2A4F86"/>
              </a:solidFill>
              <a:latin typeface="Verdana" pitchFamily="34" charset="0"/>
            </a:endParaRPr>
          </a:p>
          <a:p>
            <a:pPr eaLnBrk="0" hangingPunct="0"/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Ментор</a:t>
            </a:r>
          </a:p>
          <a:p>
            <a:pPr eaLnBrk="0" hangingPunct="0"/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Модератор</a:t>
            </a:r>
          </a:p>
          <a:p>
            <a:pPr eaLnBrk="0" hangingPunct="0"/>
            <a:r>
              <a:rPr lang="ru-RU" sz="1400" dirty="0" err="1" smtClean="0">
                <a:solidFill>
                  <a:srgbClr val="2A4F86"/>
                </a:solidFill>
                <a:latin typeface="Verdana" pitchFamily="34" charset="0"/>
              </a:rPr>
              <a:t>Игротехник</a:t>
            </a:r>
            <a:r>
              <a:rPr lang="ru-RU" sz="1400" dirty="0" smtClean="0">
                <a:solidFill>
                  <a:srgbClr val="2A4F86"/>
                </a:solidFill>
                <a:latin typeface="Verdana" pitchFamily="34" charset="0"/>
              </a:rPr>
              <a:t> и т.д.</a:t>
            </a:r>
            <a:endParaRPr lang="en-US" sz="1400" dirty="0">
              <a:solidFill>
                <a:srgbClr val="2A4F86"/>
              </a:solidFill>
              <a:latin typeface="Verdana" pitchFamily="34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результаты 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09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0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89107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08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09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10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sp>
        <p:nvSpPr>
          <p:cNvPr id="8911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1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1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1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sp>
        <p:nvSpPr>
          <p:cNvPr id="89115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>
              <a:solidFill>
                <a:srgbClr val="2A4F86"/>
              </a:solidFill>
            </a:endParaRPr>
          </a:p>
        </p:txBody>
      </p:sp>
      <p:grpSp>
        <p:nvGrpSpPr>
          <p:cNvPr id="89116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8911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1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1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2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grpSp>
        <p:nvGrpSpPr>
          <p:cNvPr id="89121" name="Group 33"/>
          <p:cNvGrpSpPr>
            <a:grpSpLocks/>
          </p:cNvGrpSpPr>
          <p:nvPr/>
        </p:nvGrpSpPr>
        <p:grpSpPr bwMode="auto">
          <a:xfrm>
            <a:off x="6435725" y="2032000"/>
            <a:ext cx="1292225" cy="1277938"/>
            <a:chOff x="4166" y="1706"/>
            <a:chExt cx="1252" cy="1252"/>
          </a:xfrm>
        </p:grpSpPr>
        <p:sp>
          <p:nvSpPr>
            <p:cNvPr id="89122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23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24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  <p:sp>
          <p:nvSpPr>
            <p:cNvPr id="89125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>
                <a:solidFill>
                  <a:srgbClr val="2A4F86"/>
                </a:solidFill>
              </a:endParaRPr>
            </a:p>
          </p:txBody>
        </p:sp>
      </p:grpSp>
      <p:sp>
        <p:nvSpPr>
          <p:cNvPr id="89126" name="Text Box 38"/>
          <p:cNvSpPr txBox="1">
            <a:spLocks noChangeArrowheads="1"/>
          </p:cNvSpPr>
          <p:nvPr/>
        </p:nvSpPr>
        <p:spPr bwMode="gray">
          <a:xfrm>
            <a:off x="1763713" y="2505075"/>
            <a:ext cx="8162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rgbClr val="000000"/>
                </a:solidFill>
              </a:rPr>
              <a:t>ПКП</a:t>
            </a:r>
            <a:endParaRPr lang="en-US" sz="2400" b="1" i="1" dirty="0">
              <a:solidFill>
                <a:srgbClr val="000000"/>
              </a:solidFill>
            </a:endParaRPr>
          </a:p>
        </p:txBody>
      </p:sp>
      <p:sp>
        <p:nvSpPr>
          <p:cNvPr id="89127" name="Text Box 39"/>
          <p:cNvSpPr txBox="1">
            <a:spLocks noChangeArrowheads="1"/>
          </p:cNvSpPr>
          <p:nvPr/>
        </p:nvSpPr>
        <p:spPr bwMode="gray">
          <a:xfrm>
            <a:off x="4232275" y="2505075"/>
            <a:ext cx="83548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rgbClr val="000000"/>
                </a:solidFill>
              </a:rPr>
              <a:t>ИПУ</a:t>
            </a:r>
            <a:endParaRPr lang="en-US" sz="2400" b="1" i="1" dirty="0">
              <a:solidFill>
                <a:srgbClr val="000000"/>
              </a:solidFill>
            </a:endParaRPr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gray">
          <a:xfrm>
            <a:off x="6143636" y="2214555"/>
            <a:ext cx="190701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dirty="0" smtClean="0">
                <a:solidFill>
                  <a:srgbClr val="000000"/>
                </a:solidFill>
              </a:rPr>
              <a:t>Новые 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000000"/>
                </a:solidFill>
              </a:rPr>
              <a:t>позиции</a:t>
            </a:r>
            <a:endParaRPr lang="en-US" sz="24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Позиция 1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66838"/>
            <a:ext cx="8820472" cy="5491162"/>
          </a:xfrm>
        </p:spPr>
        <p:txBody>
          <a:bodyPr/>
          <a:lstStyle/>
          <a:p>
            <a:pPr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ЛОИРО:</a:t>
            </a: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Цель-продукт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Университет компетенций как новый формат ПК и ПП</a:t>
            </a: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Цель-результат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индивидуальный профессионально-образовательный маршрут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самообразование; освоенные новые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позиции и компетенции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участников, которые помогут появлению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системы разделения труда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ментор, наставник, модератор, эксперт, консультант, проектировщик,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игротехник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A4F86"/>
                </a:solidFill>
              </a:rPr>
              <a:t>ЛОИРО</a:t>
            </a:r>
            <a:endParaRPr lang="en-US" dirty="0">
              <a:solidFill>
                <a:srgbClr val="2A4F86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2A4F86"/>
                </a:solidFill>
              </a:rPr>
              <a:t>www.themegallery.com</a:t>
            </a:r>
            <a:endParaRPr lang="en-US">
              <a:solidFill>
                <a:srgbClr val="2A4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0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Позиция 2</a:t>
            </a:r>
            <a:endParaRPr lang="ru-RU" sz="28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66838"/>
            <a:ext cx="8964488" cy="5364162"/>
          </a:xfrm>
        </p:spPr>
        <p:txBody>
          <a:bodyPr/>
          <a:lstStyle/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внутреннего модератора площадки: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Экспериментальные установки, которые создаются, когда практикуется развитие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ОДИ в специфической ситуации работы с педагогами СПО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Искусственно созданные, контролируемые условия и деятельность, которые должны позволить зафиксировать процессы развития коллективной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специфической ситуации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ЛОИРО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5541"/>
      </p:ext>
    </p:extLst>
  </p:cSld>
  <p:clrMapOvr>
    <a:masterClrMapping/>
  </p:clrMapOvr>
</p:sld>
</file>

<file path=ppt/theme/theme1.xml><?xml version="1.0" encoding="utf-8"?>
<a:theme xmlns:a="http://schemas.openxmlformats.org/drawingml/2006/main" name="cdb2004131l">
  <a:themeElements>
    <a:clrScheme name="sample 3">
      <a:dk1>
        <a:srgbClr val="2A4F86"/>
      </a:dk1>
      <a:lt1>
        <a:srgbClr val="FFFFFF"/>
      </a:lt1>
      <a:dk2>
        <a:srgbClr val="3E68D0"/>
      </a:dk2>
      <a:lt2>
        <a:srgbClr val="D3D9DD"/>
      </a:lt2>
      <a:accent1>
        <a:srgbClr val="6C89DA"/>
      </a:accent1>
      <a:accent2>
        <a:srgbClr val="8FAFE9"/>
      </a:accent2>
      <a:accent3>
        <a:srgbClr val="FFFFFF"/>
      </a:accent3>
      <a:accent4>
        <a:srgbClr val="224272"/>
      </a:accent4>
      <a:accent5>
        <a:srgbClr val="BAC4EA"/>
      </a:accent5>
      <a:accent6>
        <a:srgbClr val="819ED3"/>
      </a:accent6>
      <a:hlink>
        <a:srgbClr val="57ABA3"/>
      </a:hlink>
      <a:folHlink>
        <a:srgbClr val="85819D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84D68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E4058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B2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BC93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A4F86"/>
        </a:dk1>
        <a:lt1>
          <a:srgbClr val="FFFFFF"/>
        </a:lt1>
        <a:dk2>
          <a:srgbClr val="3E68D0"/>
        </a:dk2>
        <a:lt2>
          <a:srgbClr val="D3D9DD"/>
        </a:lt2>
        <a:accent1>
          <a:srgbClr val="6C89DA"/>
        </a:accent1>
        <a:accent2>
          <a:srgbClr val="8FAFE9"/>
        </a:accent2>
        <a:accent3>
          <a:srgbClr val="FFFFFF"/>
        </a:accent3>
        <a:accent4>
          <a:srgbClr val="224272"/>
        </a:accent4>
        <a:accent5>
          <a:srgbClr val="BAC4EA"/>
        </a:accent5>
        <a:accent6>
          <a:srgbClr val="819ED3"/>
        </a:accent6>
        <a:hlink>
          <a:srgbClr val="57ABA3"/>
        </a:hlink>
        <a:folHlink>
          <a:srgbClr val="8581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cdb2004131l</Template>
  <TotalTime>5090</TotalTime>
  <Words>1486</Words>
  <Application>Microsoft Office PowerPoint</Application>
  <PresentationFormat>Экран (4:3)</PresentationFormat>
  <Paragraphs>260</Paragraphs>
  <Slides>20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5" baseType="lpstr">
      <vt:lpstr>Arial</vt:lpstr>
      <vt:lpstr>Calibri</vt:lpstr>
      <vt:lpstr>Calibri Light</vt:lpstr>
      <vt:lpstr>Gill Sans</vt:lpstr>
      <vt:lpstr>Times New Roman</vt:lpstr>
      <vt:lpstr>Verdana</vt:lpstr>
      <vt:lpstr>Wingdings</vt:lpstr>
      <vt:lpstr>cdb2004131l</vt:lpstr>
      <vt:lpstr>Тема Office</vt:lpstr>
      <vt:lpstr>Parcel</vt:lpstr>
      <vt:lpstr>Office Theme</vt:lpstr>
      <vt:lpstr>1_Office Theme</vt:lpstr>
      <vt:lpstr>2_Office Theme</vt:lpstr>
      <vt:lpstr>3_Office Theme</vt:lpstr>
      <vt:lpstr>Image</vt:lpstr>
      <vt:lpstr>«Университет компетенций» как региональная сетевая площадка для работы с future-грамотностью участников</vt:lpstr>
      <vt:lpstr>УНИВЕРСИТЕТ КОМПЕТЕНЦИЙ</vt:lpstr>
      <vt:lpstr>Федеральная инновационная площадка</vt:lpstr>
      <vt:lpstr>За 5 лет построить Модель</vt:lpstr>
      <vt:lpstr>Организационно-деятельностная игра (по форме)</vt:lpstr>
      <vt:lpstr> Университет компетенций как замысел- химера (В. Воловик)</vt:lpstr>
      <vt:lpstr>Целевые результаты (первичные)</vt:lpstr>
      <vt:lpstr>Позиция 1 </vt:lpstr>
      <vt:lpstr>Позиция 2</vt:lpstr>
      <vt:lpstr>Позиция 3</vt:lpstr>
      <vt:lpstr>Строительство Реального Университета в для развития региона (2019-2020)</vt:lpstr>
      <vt:lpstr>Строительство Университета в 2019-2020гг.</vt:lpstr>
      <vt:lpstr>РЕЗУЛЬТАТЫ</vt:lpstr>
      <vt:lpstr>Презентация PowerPoint</vt:lpstr>
      <vt:lpstr> ФИП “Университет Компетенций” “Факультет развития предпринимательских компетенций” </vt:lpstr>
      <vt:lpstr>Колледжи, техникумы Ленинградской области (Россия) и региональные партнеры:  Волховский алюминиевый колледж / Volhovsky College Выборгский политехнический колледж «Александровский» / Aleksandrovsky College Всеволожский агропромышленный техникум / Vsevolozhsky College Политехнический техникум г.Светогорска/ Svetogorsky College Мичуринский многопрофильный техникум / Michurinsky College Борский агропромышленный техникум/ Borsky College Северо-Западный институт управления Российской академии народного хозяйства и государственной службы при Президенте Российской Федерации  / The North-West Institute of management (NWIM) of the Russian Presidential Academy of National Economy and Public Administration RANEPA </vt:lpstr>
      <vt:lpstr>Презентация PowerPoint</vt:lpstr>
      <vt:lpstr>Презентация PowerPoint</vt:lpstr>
      <vt:lpstr>Презентация PowerPoint</vt:lpstr>
      <vt:lpstr>ПРИГЛАШАЕМ К СЕТЕВОМУ СОТРУДНИЧЕСТВУ! 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ФРПО</dc:creator>
  <cp:lastModifiedBy>Князева Татьяна</cp:lastModifiedBy>
  <cp:revision>102</cp:revision>
  <dcterms:created xsi:type="dcterms:W3CDTF">2019-02-12T09:23:49Z</dcterms:created>
  <dcterms:modified xsi:type="dcterms:W3CDTF">2020-09-25T09:58:08Z</dcterms:modified>
</cp:coreProperties>
</file>