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6" r:id="rId4"/>
    <p:sldId id="271" r:id="rId5"/>
    <p:sldId id="277" r:id="rId6"/>
    <p:sldId id="278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99D0DF"/>
    <a:srgbClr val="EECF16"/>
    <a:srgbClr val="99BA56"/>
    <a:srgbClr val="7F9E40"/>
    <a:srgbClr val="E2A228"/>
    <a:srgbClr val="B8CF8B"/>
    <a:srgbClr val="E2A22E"/>
    <a:srgbClr val="E9B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30251-8829-41BA-9AF6-5B024A1057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900688A-FBB1-46F7-BBE4-AE6C27020FC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Федеральное законодательство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6A2649-4F94-4847-AC12-9BF4F23AAB37}" type="parTrans" cxnId="{34045F9E-FF5F-40F6-A5AA-1EDF21A74F7B}">
      <dgm:prSet/>
      <dgm:spPr/>
      <dgm:t>
        <a:bodyPr/>
        <a:lstStyle/>
        <a:p>
          <a:endParaRPr lang="ru-RU"/>
        </a:p>
      </dgm:t>
    </dgm:pt>
    <dgm:pt modelId="{100C29FE-8DCA-45F0-833F-2BF90DED301A}" type="sibTrans" cxnId="{34045F9E-FF5F-40F6-A5AA-1EDF21A74F7B}">
      <dgm:prSet/>
      <dgm:spPr/>
      <dgm:t>
        <a:bodyPr/>
        <a:lstStyle/>
        <a:p>
          <a:endParaRPr lang="ru-RU"/>
        </a:p>
      </dgm:t>
    </dgm:pt>
    <dgm:pt modelId="{036F7D96-03D2-49D7-A777-CA06A4BDB879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Законодательство субъекта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CE2E5-3006-4D21-A446-247BFA5FA628}" type="parTrans" cxnId="{71F29F52-0E2A-4B24-BE44-C305A8C5C3A6}">
      <dgm:prSet/>
      <dgm:spPr/>
      <dgm:t>
        <a:bodyPr/>
        <a:lstStyle/>
        <a:p>
          <a:endParaRPr lang="ru-RU"/>
        </a:p>
      </dgm:t>
    </dgm:pt>
    <dgm:pt modelId="{B5C886A9-011F-4E74-A06F-805E7D88DE7C}" type="sibTrans" cxnId="{71F29F52-0E2A-4B24-BE44-C305A8C5C3A6}">
      <dgm:prSet/>
      <dgm:spPr/>
      <dgm:t>
        <a:bodyPr/>
        <a:lstStyle/>
        <a:p>
          <a:endParaRPr lang="ru-RU"/>
        </a:p>
      </dgm:t>
    </dgm:pt>
    <dgm:pt modelId="{2C73882D-4A73-4087-A765-87D30711B366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Законодательство муниципалитетов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A94BA-C1BC-4E14-8E41-0BA1E9DC1876}" type="parTrans" cxnId="{6BB5FF27-26F1-495A-9C61-DDA827F4D93A}">
      <dgm:prSet/>
      <dgm:spPr/>
      <dgm:t>
        <a:bodyPr/>
        <a:lstStyle/>
        <a:p>
          <a:endParaRPr lang="ru-RU"/>
        </a:p>
      </dgm:t>
    </dgm:pt>
    <dgm:pt modelId="{51B91483-C87A-4A06-AE10-499B8B28CB29}" type="sibTrans" cxnId="{6BB5FF27-26F1-495A-9C61-DDA827F4D93A}">
      <dgm:prSet/>
      <dgm:spPr/>
      <dgm:t>
        <a:bodyPr/>
        <a:lstStyle/>
        <a:p>
          <a:endParaRPr lang="ru-RU"/>
        </a:p>
      </dgm:t>
    </dgm:pt>
    <dgm:pt modelId="{0D1390F1-0B5C-45E7-A6AA-67460C772A88}" type="pres">
      <dgm:prSet presAssocID="{50E30251-8829-41BA-9AF6-5B024A1057A2}" presName="Name0" presStyleCnt="0">
        <dgm:presLayoutVars>
          <dgm:dir/>
          <dgm:animLvl val="lvl"/>
          <dgm:resizeHandles val="exact"/>
        </dgm:presLayoutVars>
      </dgm:prSet>
      <dgm:spPr/>
    </dgm:pt>
    <dgm:pt modelId="{92554B0A-31F8-492F-BA40-5CFF9F734B35}" type="pres">
      <dgm:prSet presAssocID="{2900688A-FBB1-46F7-BBE4-AE6C27020FC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34CA9-4A9E-4B16-BD35-B53B52FDC49C}" type="pres">
      <dgm:prSet presAssocID="{100C29FE-8DCA-45F0-833F-2BF90DED301A}" presName="parTxOnlySpace" presStyleCnt="0"/>
      <dgm:spPr/>
    </dgm:pt>
    <dgm:pt modelId="{DA2E82F0-D77D-4AC9-AD45-2575CDCBBA0B}" type="pres">
      <dgm:prSet presAssocID="{036F7D96-03D2-49D7-A777-CA06A4BDB87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378F7-A88A-4E9A-B9EC-119128F3B1A0}" type="pres">
      <dgm:prSet presAssocID="{B5C886A9-011F-4E74-A06F-805E7D88DE7C}" presName="parTxOnlySpace" presStyleCnt="0"/>
      <dgm:spPr/>
    </dgm:pt>
    <dgm:pt modelId="{027827CD-6DF5-4D4D-AEA8-A8A1F1226F6D}" type="pres">
      <dgm:prSet presAssocID="{2C73882D-4A73-4087-A765-87D30711B366}" presName="parTxOnly" presStyleLbl="node1" presStyleIdx="2" presStyleCnt="3" custLinFactNeighborX="-9607" custLinFactNeighborY="2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3CF30C-B771-4F33-A899-E1AC2881DBA5}" type="presOf" srcId="{2900688A-FBB1-46F7-BBE4-AE6C27020FC6}" destId="{92554B0A-31F8-492F-BA40-5CFF9F734B35}" srcOrd="0" destOrd="0" presId="urn:microsoft.com/office/officeart/2005/8/layout/chevron1"/>
    <dgm:cxn modelId="{6BB5FF27-26F1-495A-9C61-DDA827F4D93A}" srcId="{50E30251-8829-41BA-9AF6-5B024A1057A2}" destId="{2C73882D-4A73-4087-A765-87D30711B366}" srcOrd="2" destOrd="0" parTransId="{4CEA94BA-C1BC-4E14-8E41-0BA1E9DC1876}" sibTransId="{51B91483-C87A-4A06-AE10-499B8B28CB29}"/>
    <dgm:cxn modelId="{35D2EC2A-6364-474B-BC2B-A0B6F8375A05}" type="presOf" srcId="{036F7D96-03D2-49D7-A777-CA06A4BDB879}" destId="{DA2E82F0-D77D-4AC9-AD45-2575CDCBBA0B}" srcOrd="0" destOrd="0" presId="urn:microsoft.com/office/officeart/2005/8/layout/chevron1"/>
    <dgm:cxn modelId="{34045F9E-FF5F-40F6-A5AA-1EDF21A74F7B}" srcId="{50E30251-8829-41BA-9AF6-5B024A1057A2}" destId="{2900688A-FBB1-46F7-BBE4-AE6C27020FC6}" srcOrd="0" destOrd="0" parTransId="{406A2649-4F94-4847-AC12-9BF4F23AAB37}" sibTransId="{100C29FE-8DCA-45F0-833F-2BF90DED301A}"/>
    <dgm:cxn modelId="{3C995608-1A52-4328-80BE-9EDC77807142}" type="presOf" srcId="{2C73882D-4A73-4087-A765-87D30711B366}" destId="{027827CD-6DF5-4D4D-AEA8-A8A1F1226F6D}" srcOrd="0" destOrd="0" presId="urn:microsoft.com/office/officeart/2005/8/layout/chevron1"/>
    <dgm:cxn modelId="{956C2D37-E356-4B76-BDA1-648298A374D8}" type="presOf" srcId="{50E30251-8829-41BA-9AF6-5B024A1057A2}" destId="{0D1390F1-0B5C-45E7-A6AA-67460C772A88}" srcOrd="0" destOrd="0" presId="urn:microsoft.com/office/officeart/2005/8/layout/chevron1"/>
    <dgm:cxn modelId="{71F29F52-0E2A-4B24-BE44-C305A8C5C3A6}" srcId="{50E30251-8829-41BA-9AF6-5B024A1057A2}" destId="{036F7D96-03D2-49D7-A777-CA06A4BDB879}" srcOrd="1" destOrd="0" parTransId="{030CE2E5-3006-4D21-A446-247BFA5FA628}" sibTransId="{B5C886A9-011F-4E74-A06F-805E7D88DE7C}"/>
    <dgm:cxn modelId="{9AE24055-2FE0-4039-901F-1482E73581F7}" type="presParOf" srcId="{0D1390F1-0B5C-45E7-A6AA-67460C772A88}" destId="{92554B0A-31F8-492F-BA40-5CFF9F734B35}" srcOrd="0" destOrd="0" presId="urn:microsoft.com/office/officeart/2005/8/layout/chevron1"/>
    <dgm:cxn modelId="{00DF1EB3-6C9B-48F0-94A1-7A0CA371C826}" type="presParOf" srcId="{0D1390F1-0B5C-45E7-A6AA-67460C772A88}" destId="{FEA34CA9-4A9E-4B16-BD35-B53B52FDC49C}" srcOrd="1" destOrd="0" presId="urn:microsoft.com/office/officeart/2005/8/layout/chevron1"/>
    <dgm:cxn modelId="{9DD307FE-3BCB-41B5-BCB9-B889B9F0EE2A}" type="presParOf" srcId="{0D1390F1-0B5C-45E7-A6AA-67460C772A88}" destId="{DA2E82F0-D77D-4AC9-AD45-2575CDCBBA0B}" srcOrd="2" destOrd="0" presId="urn:microsoft.com/office/officeart/2005/8/layout/chevron1"/>
    <dgm:cxn modelId="{1ED853DF-4374-4BC2-8B79-4333B694CE0E}" type="presParOf" srcId="{0D1390F1-0B5C-45E7-A6AA-67460C772A88}" destId="{5D8378F7-A88A-4E9A-B9EC-119128F3B1A0}" srcOrd="3" destOrd="0" presId="urn:microsoft.com/office/officeart/2005/8/layout/chevron1"/>
    <dgm:cxn modelId="{9BCEA507-9C3C-4340-BB14-694456CC8E0F}" type="presParOf" srcId="{0D1390F1-0B5C-45E7-A6AA-67460C772A88}" destId="{027827CD-6DF5-4D4D-AEA8-A8A1F1226F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BF696-B445-4F8A-9742-C44DA158F5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3E7DCBA-A690-484A-9A38-1BFB3CC35A9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Локальные нормативные акты учреждений</a:t>
          </a:r>
          <a:endParaRPr lang="ru-RU" sz="2800" dirty="0">
            <a:solidFill>
              <a:schemeClr val="tx1"/>
            </a:solidFill>
          </a:endParaRPr>
        </a:p>
      </dgm:t>
    </dgm:pt>
    <dgm:pt modelId="{CF668DD6-221F-4E2B-B072-1ED92D55F5CA}" type="parTrans" cxnId="{7CBEEEC8-42E0-4A8C-AEE1-99875BC0FB8A}">
      <dgm:prSet/>
      <dgm:spPr/>
      <dgm:t>
        <a:bodyPr/>
        <a:lstStyle/>
        <a:p>
          <a:endParaRPr lang="ru-RU"/>
        </a:p>
      </dgm:t>
    </dgm:pt>
    <dgm:pt modelId="{A5F085B1-32A4-4102-A992-703F4D964D31}" type="sibTrans" cxnId="{7CBEEEC8-42E0-4A8C-AEE1-99875BC0FB8A}">
      <dgm:prSet/>
      <dgm:spPr/>
      <dgm:t>
        <a:bodyPr/>
        <a:lstStyle/>
        <a:p>
          <a:endParaRPr lang="ru-RU"/>
        </a:p>
      </dgm:t>
    </dgm:pt>
    <dgm:pt modelId="{426F24A4-3E0A-4649-ADAA-A02990EB946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Локальные нормативные акты учреждений</a:t>
          </a:r>
          <a:endParaRPr lang="ru-RU" sz="1800" dirty="0">
            <a:solidFill>
              <a:schemeClr val="tx1"/>
            </a:solidFill>
          </a:endParaRPr>
        </a:p>
      </dgm:t>
    </dgm:pt>
    <dgm:pt modelId="{3568D8A8-A78E-4FFC-835B-21654A834697}" type="parTrans" cxnId="{327E6309-F30E-4217-A60C-C61C996BA06E}">
      <dgm:prSet/>
      <dgm:spPr/>
      <dgm:t>
        <a:bodyPr/>
        <a:lstStyle/>
        <a:p>
          <a:endParaRPr lang="ru-RU"/>
        </a:p>
      </dgm:t>
    </dgm:pt>
    <dgm:pt modelId="{F67DD0DF-30A6-442B-8A07-F4D9F9EADE2E}" type="sibTrans" cxnId="{327E6309-F30E-4217-A60C-C61C996BA06E}">
      <dgm:prSet/>
      <dgm:spPr/>
      <dgm:t>
        <a:bodyPr/>
        <a:lstStyle/>
        <a:p>
          <a:endParaRPr lang="ru-RU"/>
        </a:p>
      </dgm:t>
    </dgm:pt>
    <dgm:pt modelId="{D14DF59D-0B4A-4686-BDE9-A28D50B8DD96}" type="pres">
      <dgm:prSet presAssocID="{028BF696-B445-4F8A-9742-C44DA158F5AD}" presName="Name0" presStyleCnt="0">
        <dgm:presLayoutVars>
          <dgm:dir/>
          <dgm:animLvl val="lvl"/>
          <dgm:resizeHandles val="exact"/>
        </dgm:presLayoutVars>
      </dgm:prSet>
      <dgm:spPr/>
    </dgm:pt>
    <dgm:pt modelId="{6CF26E35-0E43-4D2E-9FC1-CF5BECB38AC8}" type="pres">
      <dgm:prSet presAssocID="{03E7DCBA-A690-484A-9A38-1BFB3CC35A92}" presName="parTxOnly" presStyleLbl="node1" presStyleIdx="0" presStyleCnt="2" custLinFactNeighborX="-1673" custLinFactNeighborY="-8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14537-3FCF-4848-AF18-C9D4D4B19BDF}" type="pres">
      <dgm:prSet presAssocID="{A5F085B1-32A4-4102-A992-703F4D964D31}" presName="parTxOnlySpace" presStyleCnt="0"/>
      <dgm:spPr/>
    </dgm:pt>
    <dgm:pt modelId="{1B956074-171A-4F5F-BC09-A99230747F3D}" type="pres">
      <dgm:prSet presAssocID="{426F24A4-3E0A-4649-ADAA-A02990EB946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7E6309-F30E-4217-A60C-C61C996BA06E}" srcId="{028BF696-B445-4F8A-9742-C44DA158F5AD}" destId="{426F24A4-3E0A-4649-ADAA-A02990EB946F}" srcOrd="1" destOrd="0" parTransId="{3568D8A8-A78E-4FFC-835B-21654A834697}" sibTransId="{F67DD0DF-30A6-442B-8A07-F4D9F9EADE2E}"/>
    <dgm:cxn modelId="{580B735B-EE4A-4DDB-A626-979474CAC14E}" type="presOf" srcId="{03E7DCBA-A690-484A-9A38-1BFB3CC35A92}" destId="{6CF26E35-0E43-4D2E-9FC1-CF5BECB38AC8}" srcOrd="0" destOrd="0" presId="urn:microsoft.com/office/officeart/2005/8/layout/chevron1"/>
    <dgm:cxn modelId="{68BA1224-2D0F-4BB7-B964-B9E2E5AFA60C}" type="presOf" srcId="{028BF696-B445-4F8A-9742-C44DA158F5AD}" destId="{D14DF59D-0B4A-4686-BDE9-A28D50B8DD96}" srcOrd="0" destOrd="0" presId="urn:microsoft.com/office/officeart/2005/8/layout/chevron1"/>
    <dgm:cxn modelId="{7CBEEEC8-42E0-4A8C-AEE1-99875BC0FB8A}" srcId="{028BF696-B445-4F8A-9742-C44DA158F5AD}" destId="{03E7DCBA-A690-484A-9A38-1BFB3CC35A92}" srcOrd="0" destOrd="0" parTransId="{CF668DD6-221F-4E2B-B072-1ED92D55F5CA}" sibTransId="{A5F085B1-32A4-4102-A992-703F4D964D31}"/>
    <dgm:cxn modelId="{8B41B448-C855-4578-B9E3-55B370C5A99E}" type="presOf" srcId="{426F24A4-3E0A-4649-ADAA-A02990EB946F}" destId="{1B956074-171A-4F5F-BC09-A99230747F3D}" srcOrd="0" destOrd="0" presId="urn:microsoft.com/office/officeart/2005/8/layout/chevron1"/>
    <dgm:cxn modelId="{616623EF-EB97-439E-A330-1C0ABE56CB89}" type="presParOf" srcId="{D14DF59D-0B4A-4686-BDE9-A28D50B8DD96}" destId="{6CF26E35-0E43-4D2E-9FC1-CF5BECB38AC8}" srcOrd="0" destOrd="0" presId="urn:microsoft.com/office/officeart/2005/8/layout/chevron1"/>
    <dgm:cxn modelId="{BDF5E45E-2BAF-4A2C-9CF9-475609DBD73B}" type="presParOf" srcId="{D14DF59D-0B4A-4686-BDE9-A28D50B8DD96}" destId="{BB514537-3FCF-4848-AF18-C9D4D4B19BDF}" srcOrd="1" destOrd="0" presId="urn:microsoft.com/office/officeart/2005/8/layout/chevron1"/>
    <dgm:cxn modelId="{F854A128-E8C3-4F20-8A1E-EB82591449C2}" type="presParOf" srcId="{D14DF59D-0B4A-4686-BDE9-A28D50B8DD96}" destId="{1B956074-171A-4F5F-BC09-A99230747F3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54B0A-31F8-492F-BA40-5CFF9F734B35}">
      <dsp:nvSpPr>
        <dsp:cNvPr id="0" name=""/>
        <dsp:cNvSpPr/>
      </dsp:nvSpPr>
      <dsp:spPr>
        <a:xfrm>
          <a:off x="2595" y="276477"/>
          <a:ext cx="3161829" cy="126473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Федеральное законодательство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4961" y="276477"/>
        <a:ext cx="1897098" cy="1264731"/>
      </dsp:txXfrm>
    </dsp:sp>
    <dsp:sp modelId="{DA2E82F0-D77D-4AC9-AD45-2575CDCBBA0B}">
      <dsp:nvSpPr>
        <dsp:cNvPr id="0" name=""/>
        <dsp:cNvSpPr/>
      </dsp:nvSpPr>
      <dsp:spPr>
        <a:xfrm>
          <a:off x="2848241" y="276477"/>
          <a:ext cx="3161829" cy="126473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Законодательство субъекта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0607" y="276477"/>
        <a:ext cx="1897098" cy="1264731"/>
      </dsp:txXfrm>
    </dsp:sp>
    <dsp:sp modelId="{027827CD-6DF5-4D4D-AEA8-A8A1F1226F6D}">
      <dsp:nvSpPr>
        <dsp:cNvPr id="0" name=""/>
        <dsp:cNvSpPr/>
      </dsp:nvSpPr>
      <dsp:spPr>
        <a:xfrm>
          <a:off x="5663511" y="307791"/>
          <a:ext cx="3161829" cy="126473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Законодательство муниципалитетов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95877" y="307791"/>
        <a:ext cx="1897098" cy="1264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26E35-0E43-4D2E-9FC1-CF5BECB38AC8}">
      <dsp:nvSpPr>
        <dsp:cNvPr id="0" name=""/>
        <dsp:cNvSpPr/>
      </dsp:nvSpPr>
      <dsp:spPr>
        <a:xfrm>
          <a:off x="0" y="0"/>
          <a:ext cx="3227825" cy="717768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Локальные нормативные акты учреждений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58884" y="0"/>
        <a:ext cx="2510057" cy="717768"/>
      </dsp:txXfrm>
    </dsp:sp>
    <dsp:sp modelId="{1B956074-171A-4F5F-BC09-A99230747F3D}">
      <dsp:nvSpPr>
        <dsp:cNvPr id="0" name=""/>
        <dsp:cNvSpPr/>
      </dsp:nvSpPr>
      <dsp:spPr>
        <a:xfrm>
          <a:off x="2910442" y="0"/>
          <a:ext cx="3227825" cy="7177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Локальные нормативные акты учреждений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69326" y="0"/>
        <a:ext cx="2510057" cy="717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672A2-7A67-435D-857C-C7029E4B20D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FCDAE-31C6-469D-9E7B-F048DD273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FCDAE-31C6-469D-9E7B-F048DD27365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41CFA6-AC69-4852-9817-55C1F6AB01E9}" type="slidenum">
              <a:rPr lang="ru-RU" sz="1200"/>
              <a:pPr algn="r"/>
              <a:t>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19137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FCDAE-31C6-469D-9E7B-F048DD27365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795C7-7CB4-4E24-83EF-EC5732A0EDC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2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238B-6EF5-433F-B049-9FA05746A8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42B4-386E-4504-91C6-A2ED8EE74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238B-6EF5-433F-B049-9FA05746A8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42B4-386E-4504-91C6-A2ED8EE74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238B-6EF5-433F-B049-9FA05746A8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42B4-386E-4504-91C6-A2ED8EE74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238B-6EF5-433F-B049-9FA05746A8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42B4-386E-4504-91C6-A2ED8EE74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238B-6EF5-433F-B049-9FA05746A8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42B4-386E-4504-91C6-A2ED8EE74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238B-6EF5-433F-B049-9FA05746A8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42B4-386E-4504-91C6-A2ED8EE74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238B-6EF5-433F-B049-9FA05746A8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42B4-386E-4504-91C6-A2ED8EE74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238B-6EF5-433F-B049-9FA05746A8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42B4-386E-4504-91C6-A2ED8EE74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238B-6EF5-433F-B049-9FA05746A8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42B4-386E-4504-91C6-A2ED8EE74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238B-6EF5-433F-B049-9FA05746A8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42B4-386E-4504-91C6-A2ED8EE74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238B-6EF5-433F-B049-9FA05746A8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42B4-386E-4504-91C6-A2ED8EE74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8238B-6EF5-433F-B049-9FA05746A8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542B4-386E-4504-91C6-A2ED8EE74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7364"/>
          </a:xfrm>
          <a:solidFill>
            <a:srgbClr val="EA0000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Антикоррупционная политика образовательной организации</a:t>
            </a:r>
            <a:endParaRPr lang="ru-RU" sz="3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204864"/>
            <a:ext cx="8643998" cy="3096344"/>
          </a:xfrm>
        </p:spPr>
        <p:txBody>
          <a:bodyPr>
            <a:no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Формирование антикоррупционного поведения участников образовательного процесса</a:t>
            </a:r>
          </a:p>
          <a:p>
            <a:r>
              <a:rPr lang="ru-RU" b="1" dirty="0">
                <a:solidFill>
                  <a:srgbClr val="002060"/>
                </a:solidFill>
              </a:rPr>
              <a:t>Вопросы реализации антикоррупционных мероприятий в образовательной     организации</a:t>
            </a:r>
            <a:endParaRPr lang="ru-RU" b="1" cap="all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s://media.istockphoto.com/photos/jigsaw-puzzle-picture-id164866290?k=6&amp;m=164866290&amp;s=612x612&amp;w=0&amp;h=3HzN7vYwa0c86fC_tiN-ADK5ubWHxarI5zhPCpkKBR8="/>
          <p:cNvPicPr>
            <a:picLocks noChangeAspect="1" noChangeArrowheads="1"/>
          </p:cNvPicPr>
          <p:nvPr/>
        </p:nvPicPr>
        <p:blipFill>
          <a:blip r:embed="rId3"/>
          <a:srcRect l="4902"/>
          <a:stretch>
            <a:fillRect/>
          </a:stretch>
        </p:blipFill>
        <p:spPr bwMode="auto">
          <a:xfrm>
            <a:off x="1" y="4908818"/>
            <a:ext cx="2857488" cy="1949181"/>
          </a:xfrm>
          <a:prstGeom prst="rect">
            <a:avLst/>
          </a:prstGeom>
          <a:noFill/>
        </p:spPr>
      </p:pic>
      <p:sp>
        <p:nvSpPr>
          <p:cNvPr id="5" name="Подзаголовок 17"/>
          <p:cNvSpPr txBox="1">
            <a:spLocks/>
          </p:cNvSpPr>
          <p:nvPr/>
        </p:nvSpPr>
        <p:spPr>
          <a:xfrm>
            <a:off x="4071934" y="5715016"/>
            <a:ext cx="5072066" cy="1142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Шеховцева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b="1" dirty="0" smtClean="0"/>
              <a:t>Екатерина Валерьевна, 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 err="1" smtClean="0"/>
              <a:t>к.ю.н</a:t>
            </a:r>
            <a:r>
              <a:rPr lang="ru-RU" sz="2000" b="1" dirty="0" smtClean="0"/>
              <a:t>, доцент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 smtClean="0"/>
              <a:t>2020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556250" y="1704975"/>
            <a:ext cx="3054350" cy="1254125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16" name="Рисунок 15" descr="korrup1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04441" y="1795830"/>
            <a:ext cx="4214842" cy="3867912"/>
          </a:xfrm>
          <a:ln/>
        </p:spPr>
      </p:pic>
      <p:sp>
        <p:nvSpPr>
          <p:cNvPr id="6148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643438" y="2000250"/>
            <a:ext cx="4357687" cy="46434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000" b="1" i="1" dirty="0" smtClean="0"/>
              <a:t>В широком смысле</a:t>
            </a:r>
            <a:r>
              <a:rPr lang="en-US" altLang="ru-RU" sz="2000" b="1" dirty="0" smtClean="0"/>
              <a:t>:</a:t>
            </a:r>
            <a:endParaRPr lang="ru-RU" altLang="ru-RU" sz="2000" b="1" dirty="0" smtClean="0"/>
          </a:p>
          <a:p>
            <a:pPr eaLnBrk="1" hangingPunct="1"/>
            <a:r>
              <a:rPr lang="ru-RU" altLang="ru-RU" sz="2400" dirty="0" smtClean="0"/>
              <a:t>«Коррупция - это моральное разложение должностных лиц и политиков, выражающееся в незаконном обогащении, взяточничестве, хищении и срастании с мафиозными структурами».</a:t>
            </a:r>
            <a:br>
              <a:rPr lang="ru-RU" altLang="ru-RU" sz="2400" dirty="0" smtClean="0"/>
            </a:br>
            <a:r>
              <a:rPr lang="ru-RU" altLang="ru-RU" sz="2000" b="1" i="1" dirty="0" smtClean="0"/>
              <a:t>В узком смысле</a:t>
            </a:r>
            <a:r>
              <a:rPr lang="en-US" altLang="ru-RU" sz="2000" b="1" dirty="0" smtClean="0"/>
              <a:t>:</a:t>
            </a:r>
            <a:endParaRPr lang="ru-RU" altLang="ru-RU" sz="2000" b="1" dirty="0" smtClean="0"/>
          </a:p>
          <a:p>
            <a:pPr eaLnBrk="1" hangingPunct="1"/>
            <a:r>
              <a:rPr lang="ru-RU" altLang="ru-RU" sz="2400" dirty="0" smtClean="0"/>
              <a:t>«Коррупция – это использование служебного положения для достижения личных корыстных целей». 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82316" y="1271955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коррупция?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75945"/>
          </a:xfrm>
          <a:prstGeom prst="rect">
            <a:avLst/>
          </a:prstGeom>
          <a:solidFill>
            <a:srgbClr val="EA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Коррупция в образовательной среде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2712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EA0000"/>
          </a:solidFill>
          <a:ln w="9525">
            <a:solidFill>
              <a:srgbClr val="EA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в сфере образования</a:t>
            </a:r>
            <a:endParaRPr lang="ru-RU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s://ds04.infourok.ru/uploads/ex/0299/00013b18-ae59958b/img5.jpg"/>
          <p:cNvPicPr>
            <a:picLocks noChangeAspect="1" noChangeArrowheads="1"/>
          </p:cNvPicPr>
          <p:nvPr/>
        </p:nvPicPr>
        <p:blipFill>
          <a:blip r:embed="rId3"/>
          <a:srcRect t="2439" r="833" b="4878"/>
          <a:stretch>
            <a:fillRect/>
          </a:stretch>
        </p:blipFill>
        <p:spPr bwMode="auto">
          <a:xfrm>
            <a:off x="214282" y="1214422"/>
            <a:ext cx="8715436" cy="5429264"/>
          </a:xfrm>
          <a:prstGeom prst="rect">
            <a:avLst/>
          </a:prstGeom>
          <a:noFill/>
        </p:spPr>
      </p:pic>
      <p:sp>
        <p:nvSpPr>
          <p:cNvPr id="30728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1" name="Picture 11" descr="C:\Users\Олег\Desktop\rep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30278"/>
            <a:ext cx="4071934" cy="1427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3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EA000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Законодательная основа противодействия возникновения конфликта интересов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397000"/>
          <a:ext cx="8858312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78934191"/>
              </p:ext>
            </p:extLst>
          </p:nvPr>
        </p:nvGraphicFramePr>
        <p:xfrm>
          <a:off x="2714612" y="3354173"/>
          <a:ext cx="6143668" cy="71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7072330" y="3000372"/>
            <a:ext cx="428628" cy="21431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www.arkrim.com/images/uslugi/pazl.jpg"/>
          <p:cNvPicPr>
            <a:picLocks noChangeAspect="1" noChangeArrowheads="1"/>
          </p:cNvPicPr>
          <p:nvPr/>
        </p:nvPicPr>
        <p:blipFill>
          <a:blip r:embed="rId13" cstate="print"/>
          <a:srcRect l="15625" t="5556" r="12500" b="11111"/>
          <a:stretch>
            <a:fillRect/>
          </a:stretch>
        </p:blipFill>
        <p:spPr bwMode="auto">
          <a:xfrm>
            <a:off x="357158" y="2956888"/>
            <a:ext cx="1982594" cy="125256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3116" y="4189718"/>
            <a:ext cx="7046677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Федеральный закон от 25.12.2008 №</a:t>
            </a:r>
            <a:r>
              <a:rPr lang="ru-RU" sz="2400" b="1" dirty="0" smtClean="0"/>
              <a:t> </a:t>
            </a:r>
            <a:r>
              <a:rPr lang="ru-RU" sz="2400" b="1" dirty="0"/>
              <a:t>273-ФЗ</a:t>
            </a:r>
          </a:p>
          <a:p>
            <a:r>
              <a:rPr lang="ru-RU" sz="2400" b="1" dirty="0" smtClean="0"/>
              <a:t>«О </a:t>
            </a:r>
            <a:r>
              <a:rPr lang="ru-RU" sz="2400" b="1" dirty="0"/>
              <a:t>противодействии </a:t>
            </a:r>
            <a:r>
              <a:rPr lang="ru-RU" sz="2400" b="1" dirty="0" smtClean="0"/>
              <a:t>коррупции»</a:t>
            </a:r>
            <a:endParaRPr lang="ru-RU" sz="24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429124" y="3000372"/>
            <a:ext cx="428628" cy="21431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3116" y="5118809"/>
            <a:ext cx="8358214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Нормативные правовые акты субъектов Российской Федерации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7275" y="6051341"/>
            <a:ext cx="8691005" cy="46166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Антикоррупционная политика организации</a:t>
            </a:r>
            <a:endParaRPr lang="ru-RU" sz="2400" b="1" dirty="0"/>
          </a:p>
        </p:txBody>
      </p:sp>
      <p:sp>
        <p:nvSpPr>
          <p:cNvPr id="15" name="Выгнутая вправо стрелка 14"/>
          <p:cNvSpPr/>
          <p:nvPr/>
        </p:nvSpPr>
        <p:spPr>
          <a:xfrm rot="20364171">
            <a:off x="7640190" y="4325167"/>
            <a:ext cx="507202" cy="92230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20364171">
            <a:off x="8506763" y="5491906"/>
            <a:ext cx="507202" cy="831429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дзаголовок 17"/>
          <p:cNvSpPr txBox="1">
            <a:spLocks/>
          </p:cNvSpPr>
          <p:nvPr/>
        </p:nvSpPr>
        <p:spPr>
          <a:xfrm>
            <a:off x="0" y="6357958"/>
            <a:ext cx="3000364" cy="500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EA0000"/>
          </a:solidFill>
          <a:ln w="9525">
            <a:solidFill>
              <a:srgbClr val="EA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образовательных </a:t>
            </a:r>
          </a:p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правоотношений</a:t>
            </a:r>
            <a:endParaRPr lang="ru-RU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eum.ru/next/images/258321-nomer-5404bfd4.png"/>
          <p:cNvPicPr>
            <a:picLocks noChangeAspect="1" noChangeArrowheads="1"/>
          </p:cNvPicPr>
          <p:nvPr/>
        </p:nvPicPr>
        <p:blipFill>
          <a:blip r:embed="rId3"/>
          <a:srcRect t="1443" r="2343"/>
          <a:stretch>
            <a:fillRect/>
          </a:stretch>
        </p:blipFill>
        <p:spPr bwMode="auto">
          <a:xfrm>
            <a:off x="0" y="1071545"/>
            <a:ext cx="8929718" cy="5792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58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коррупции в образовании</a:t>
            </a:r>
          </a:p>
        </p:txBody>
      </p:sp>
      <p:pic>
        <p:nvPicPr>
          <p:cNvPr id="13315" name="Picture 4" descr="C:\Users\Олег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857375"/>
            <a:ext cx="2500312" cy="2500313"/>
          </a:xfrm>
          <a:noFill/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928938" y="1143000"/>
            <a:ext cx="59293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Постановление Правительства РФ от 9 января 2014 г. № 10 "О порядке сообщения отдельными категориями лиц о получении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обязанностей, сдачи и оценки подарка, реализации (выкупа) и зачисления средств, вырученных от его реализации" (с изменениями и дополнениями) </a:t>
            </a:r>
          </a:p>
          <a:p>
            <a:pPr eaLnBrk="1" hangingPunct="1"/>
            <a:endParaRPr lang="ru-RU" alt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71500" y="4572000"/>
            <a:ext cx="8358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dirty="0">
                <a:latin typeface="+mn-lt"/>
                <a:cs typeface="+mn-cs"/>
              </a:rPr>
              <a:t>На основании п. 28 ст. 217 НК РФ не подлежат налогообложению доходы, не превышающие 4000 рублей, полученные по каждому из следующих оснований за налоговый период:</a:t>
            </a:r>
          </a:p>
          <a:p>
            <a:pPr marL="8731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dirty="0">
                <a:latin typeface="+mn-lt"/>
                <a:cs typeface="+mn-cs"/>
              </a:rPr>
              <a:t>- стоимость подарков, полученных налогоплательщиками от организаций или индивидуальных предпринимателей;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2875" y="1214438"/>
            <a:ext cx="2214563" cy="9144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ПОДАРОК</a:t>
            </a:r>
          </a:p>
        </p:txBody>
      </p:sp>
    </p:spTree>
    <p:extLst>
      <p:ext uri="{BB962C8B-B14F-4D97-AF65-F5344CB8AC3E}">
        <p14:creationId xmlns:p14="http://schemas.microsoft.com/office/powerpoint/2010/main" val="3143377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http://gazdep.ru/wp-content/uploads/2016/10/buket3-62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42875"/>
            <a:ext cx="523398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313" y="285750"/>
            <a:ext cx="3571875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В целях принятия к бухгалтерскому учету подарка в порядке, установленном законодательством Российской Федерации, определение его стоимости проводится на основе рыночной цены, действующей на дату принятия к учету подарка, или цены на аналогичную материальную ценность в сопоставимых условиях с привлечением при необходимости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комиссии.</a:t>
            </a:r>
            <a:r>
              <a:rPr lang="ru-RU" sz="2000" dirty="0"/>
              <a:t> Сведения о рыночной цене подтверждаются документально, а при невозможности документального подтверждения - экспертным путем.</a:t>
            </a:r>
          </a:p>
        </p:txBody>
      </p:sp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4143375" y="3786188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Оценка стоимости подарка для реализации (выкупа), предусмотренная Положением о подарке, осуществляется субъектами оценочной деятельности в соответствии с законодательством Российской Федерации об оценочной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806251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5"/>
          <p:cNvSpPr>
            <a:spLocks noGrp="1"/>
          </p:cNvSpPr>
          <p:nvPr>
            <p:ph type="title"/>
          </p:nvPr>
        </p:nvSpPr>
        <p:spPr>
          <a:xfrm>
            <a:off x="3786188" y="476672"/>
            <a:ext cx="5214937" cy="359526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Пожертвованием</a:t>
            </a:r>
            <a:r>
              <a:rPr lang="ru-RU" sz="2000" dirty="0" smtClean="0"/>
              <a:t> признается дарение вещи или права в общеполезных целях. Пожертвования могут делаться гражданам, лечебным, воспитательным учреждениям, учреждениям социальной защиты и другим аналогичным учреждениям, благотворительным, научным и образовательным организациям, фондам, музеям и другим учреждениям культуры, общественным и религиозным организациям, иным некоммерческим организациям в соответствии с законом, а также государству и другим субъектам гражданского права</a:t>
            </a:r>
          </a:p>
        </p:txBody>
      </p:sp>
      <p:pic>
        <p:nvPicPr>
          <p:cNvPr id="15363" name="Picture 7" descr="http://www.ap22.ru/netcat_files/multifile/2546/Zakon_pozhertvova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35004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142875" y="214313"/>
            <a:ext cx="3429000" cy="92868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пожертвование</a:t>
            </a:r>
          </a:p>
        </p:txBody>
      </p:sp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214313" y="4429125"/>
            <a:ext cx="8643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/>
              <a:t>На принятие пожертвования не требуется чьего-либо разрешения или согласия.</a:t>
            </a:r>
          </a:p>
          <a:p>
            <a:pPr algn="r" eaLnBrk="1" hangingPunct="1"/>
            <a:r>
              <a:rPr lang="ru-RU" altLang="ru-RU"/>
              <a:t>Пожертвование имущества юридическим лицам может быть обусловлено жертвователем использованием этого имущества по определенному назначению. </a:t>
            </a:r>
          </a:p>
          <a:p>
            <a:pPr algn="r" eaLnBrk="1" hangingPunct="1"/>
            <a:r>
              <a:rPr lang="ru-RU" altLang="ru-RU"/>
              <a:t>Юридическое лицо, принимающее пожертвование, для использования которого установлено определенное назначение, должно вести обособленный учет всех операций по использованию пожертвованного имущества.</a:t>
            </a:r>
          </a:p>
        </p:txBody>
      </p:sp>
      <p:pic>
        <p:nvPicPr>
          <p:cNvPr id="15366" name="Рисунок 11" descr="https://img.clipartfest.com/dfdae53f3a6a92abe893464389b75e23_-check-mark-logo-check-mark-clipart-symbol_5000-40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357688"/>
            <a:ext cx="333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12" descr="https://img.clipartfest.com/dfdae53f3a6a92abe893464389b75e23_-check-mark-logo-check-mark-clipart-symbol_5000-40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857750"/>
            <a:ext cx="333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3" descr="https://img.clipartfest.com/dfdae53f3a6a92abe893464389b75e23_-check-mark-logo-check-mark-clipart-symbol_5000-40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643563"/>
            <a:ext cx="333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684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25" cy="796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Навязывание платных образовательных услуг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4" descr="C:\Users\Олег\Desktop\raspiska-ob-okazanii-platnyh-uslug-obrazec-1488107466lHh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3" y="357188"/>
            <a:ext cx="2500312" cy="2071687"/>
          </a:xfrm>
          <a:noFill/>
        </p:spPr>
      </p:pic>
      <p:pic>
        <p:nvPicPr>
          <p:cNvPr id="16388" name="Picture 6" descr="http://образование44.рф/Kostroma_EDU/Mdou_ds76/SiteAssets/SitePages/%D0%9F%D0%BB%D0%B0%D1%82%D0%BD%D1%8B%D0%B5%20%D0%BE%D0%B1%D1%80%D0%B0%D0%B7%D0%BE%D0%B2%D0%B0%D1%82%D0%B5%D0%BB%D1%8C%D0%BD%D1%8B%D0%B5%20%D1%83%D1%81%D0%BB%D1%83%D0%B3%D0%B8/semicvetik_vizitk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357688"/>
            <a:ext cx="2317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500062" y="1357313"/>
            <a:ext cx="544008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b="1" dirty="0" smtClean="0"/>
              <a:t>С 1 января 2021 года новый порядок реализации платных услуг </a:t>
            </a:r>
            <a:r>
              <a:rPr lang="ru-RU" b="1" dirty="0"/>
              <a:t>Постановление Правительства РФ от 15 сентября 2020 г. № 1441 "Об утверждении Правил оказания платных образовательных услуг</a:t>
            </a:r>
            <a:r>
              <a:rPr lang="ru-RU" b="1" dirty="0" smtClean="0"/>
              <a:t>"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7" name="Овал 6"/>
          <p:cNvSpPr/>
          <p:nvPr/>
        </p:nvSpPr>
        <p:spPr>
          <a:xfrm>
            <a:off x="5715000" y="142875"/>
            <a:ext cx="3429000" cy="10001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ПЛАТНЫЕ УСЛУГИ</a:t>
            </a:r>
          </a:p>
        </p:txBody>
      </p:sp>
      <p:pic>
        <p:nvPicPr>
          <p:cNvPr id="16392" name="Рисунок 8" descr="https://img.clipartfest.com/dfdae53f3a6a92abe893464389b75e23_-check-mark-logo-check-mark-clipart-symbol_5000-40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333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Прямоугольник 10"/>
          <p:cNvSpPr>
            <a:spLocks noChangeArrowheads="1"/>
          </p:cNvSpPr>
          <p:nvPr/>
        </p:nvSpPr>
        <p:spPr bwMode="auto">
          <a:xfrm>
            <a:off x="2532063" y="3136315"/>
            <a:ext cx="64324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Согласно ст. 2 Федерального закона от 29.12.2012 N 273-ФЗ "Об образовании в Российской Федерации" конфликт интересов педагогического работника - это ситуация, при которой у последнего при осуществлении им профессиональной деятельности возникает личная заинтересованность в получении материальной выгоды или иного преимущества и которая влияет или может повлиять на надлежащее исполнение педагогическим работником профессиональных обязанностей вследствие противоречия между его личной заинтересованностью и интересами обучающегося, родителей (законных </a:t>
            </a:r>
            <a:r>
              <a:rPr lang="ru-RU" altLang="ru-RU" dirty="0" smtClean="0"/>
              <a:t>представителей)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3139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529</Words>
  <Application>Microsoft Office PowerPoint</Application>
  <PresentationFormat>Экран (4:3)</PresentationFormat>
  <Paragraphs>46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 2</vt:lpstr>
      <vt:lpstr>Тема Office</vt:lpstr>
      <vt:lpstr>Антикоррупционная политика образовательной организации</vt:lpstr>
      <vt:lpstr> </vt:lpstr>
      <vt:lpstr>Презентация PowerPoint</vt:lpstr>
      <vt:lpstr>Презентация PowerPoint</vt:lpstr>
      <vt:lpstr>Презентация PowerPoint</vt:lpstr>
      <vt:lpstr>Формы коррупции в образовании</vt:lpstr>
      <vt:lpstr>Презентация PowerPoint</vt:lpstr>
      <vt:lpstr>Пожертвованием признается дарение вещи или права в общеполезных целях. Пожертвования могут делаться гражданам, лечебным, воспитательным учреждениям, учреждениям социальной защиты и другим аналогичным учреждениям, благотворительным, научным и образовательным организациям, фондам, музеям и другим учреждениям культуры, общественным и религиозным организациям, иным некоммерческим организациям в соответствии с законом, а также государству и другим субъектам гражданского права</vt:lpstr>
      <vt:lpstr>Навязывание платных образовательных услуг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SHekhovtsevaEV</cp:lastModifiedBy>
  <cp:revision>77</cp:revision>
  <dcterms:created xsi:type="dcterms:W3CDTF">2019-02-17T06:55:33Z</dcterms:created>
  <dcterms:modified xsi:type="dcterms:W3CDTF">2020-12-09T07:54:23Z</dcterms:modified>
</cp:coreProperties>
</file>