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57" r:id="rId13"/>
    <p:sldId id="263" r:id="rId14"/>
    <p:sldId id="265" r:id="rId15"/>
    <p:sldId id="282" r:id="rId16"/>
    <p:sldId id="290" r:id="rId17"/>
    <p:sldId id="291" r:id="rId18"/>
    <p:sldId id="283" r:id="rId19"/>
    <p:sldId id="284" r:id="rId20"/>
    <p:sldId id="285" r:id="rId21"/>
    <p:sldId id="286" r:id="rId22"/>
    <p:sldId id="292" r:id="rId23"/>
    <p:sldId id="287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53" autoAdjust="0"/>
  </p:normalViewPr>
  <p:slideViewPr>
    <p:cSldViewPr>
      <p:cViewPr varScale="1">
        <p:scale>
          <a:sx n="54" d="100"/>
          <a:sy n="5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33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69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17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75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94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6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71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96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84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8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74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3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5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84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28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52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01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1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34.jpeg"/><Relationship Id="rId3" Type="http://schemas.openxmlformats.org/officeDocument/2006/relationships/image" Target="../media/image7.jpeg"/><Relationship Id="rId7" Type="http://schemas.openxmlformats.org/officeDocument/2006/relationships/hyperlink" Target="http://fasadnews.ru/wp-content/uploads/2015/09/1.-&#1082;&#1080;&#1088;&#1087;&#1080;&#1095;&#1085;&#1099;&#1081;-&#1086;&#1089;&#1086;&#1073;&#1085;&#1103;&#1082;.jp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25.jpeg"/><Relationship Id="rId5" Type="http://schemas.openxmlformats.org/officeDocument/2006/relationships/hyperlink" Target="http://ameranet.com/uploads/posts/2014-12/1418669904_maketirovanie-obektov-2.jpg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9.jpeg"/><Relationship Id="rId9" Type="http://schemas.openxmlformats.org/officeDocument/2006/relationships/hyperlink" Target="http://vk.com/photo-6912839_32097135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http://s3images.coroflot.com/user_files/individual_files/original_216929_zJVkKXHSP2ris6VZEYjGEVN7Y.jpg" TargetMode="External"/><Relationship Id="rId39" Type="http://schemas.openxmlformats.org/officeDocument/2006/relationships/image" Target="../media/image35.jpeg"/><Relationship Id="rId3" Type="http://schemas.openxmlformats.org/officeDocument/2006/relationships/image" Target="../media/image6.jpeg"/><Relationship Id="rId21" Type="http://schemas.openxmlformats.org/officeDocument/2006/relationships/image" Target="../media/image21.png"/><Relationship Id="rId34" Type="http://schemas.openxmlformats.org/officeDocument/2006/relationships/image" Target="../media/image31.jpeg"/><Relationship Id="rId42" Type="http://schemas.openxmlformats.org/officeDocument/2006/relationships/image" Target="../media/image38.jpeg"/><Relationship Id="rId7" Type="http://schemas.openxmlformats.org/officeDocument/2006/relationships/image" Target="../media/image10.jpeg"/><Relationship Id="rId12" Type="http://schemas.openxmlformats.org/officeDocument/2006/relationships/hyperlink" Target="http://fasadnews.ru/wp-content/uploads/2015/09/1.-&#1082;&#1080;&#1088;&#1087;&#1080;&#1095;&#1085;&#1099;&#1081;-&#1086;&#1089;&#1086;&#1073;&#1085;&#1103;&#1082;.jpg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4.jpeg"/><Relationship Id="rId33" Type="http://schemas.openxmlformats.org/officeDocument/2006/relationships/image" Target="../media/image30.png"/><Relationship Id="rId38" Type="http://schemas.openxmlformats.org/officeDocument/2006/relationships/image" Target="../media/image34.jpe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6.jpeg"/><Relationship Id="rId41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24" Type="http://schemas.openxmlformats.org/officeDocument/2006/relationships/image" Target="../media/image23.jpeg"/><Relationship Id="rId32" Type="http://schemas.openxmlformats.org/officeDocument/2006/relationships/image" Target="../media/image29.jpeg"/><Relationship Id="rId37" Type="http://schemas.openxmlformats.org/officeDocument/2006/relationships/image" Target="../media/image33.jpeg"/><Relationship Id="rId40" Type="http://schemas.openxmlformats.org/officeDocument/2006/relationships/image" Target="../media/image36.jpe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23" Type="http://schemas.openxmlformats.org/officeDocument/2006/relationships/hyperlink" Target="http://img15.nnm.me/5/7/e/7/3/28a12f9b3e4b05247e12644ddd0.jpg" TargetMode="External"/><Relationship Id="rId28" Type="http://schemas.openxmlformats.org/officeDocument/2006/relationships/hyperlink" Target="http://1.bp.blogspot.com/-q7yq6-MVoHg/T4Qn23DyI5I/AAAAAAAAAYA/c19SaXhNyhw/s1600/pic139.jpg" TargetMode="External"/><Relationship Id="rId36" Type="http://schemas.openxmlformats.org/officeDocument/2006/relationships/image" Target="../media/image32.jpeg"/><Relationship Id="rId10" Type="http://schemas.openxmlformats.org/officeDocument/2006/relationships/image" Target="../media/image12.jpeg"/><Relationship Id="rId19" Type="http://schemas.openxmlformats.org/officeDocument/2006/relationships/hyperlink" Target="http://vk.com/photo-6912839_320971352" TargetMode="External"/><Relationship Id="rId31" Type="http://schemas.openxmlformats.org/officeDocument/2006/relationships/image" Target="../media/image28.jpeg"/><Relationship Id="rId44" Type="http://schemas.openxmlformats.org/officeDocument/2006/relationships/image" Target="../media/image40.jpeg"/><Relationship Id="rId4" Type="http://schemas.openxmlformats.org/officeDocument/2006/relationships/image" Target="../media/image7.jpeg"/><Relationship Id="rId9" Type="http://schemas.openxmlformats.org/officeDocument/2006/relationships/hyperlink" Target="http://ameranet.com/uploads/posts/2014-12/1418669904_maketirovanie-obektov-2.jpg" TargetMode="External"/><Relationship Id="rId14" Type="http://schemas.openxmlformats.org/officeDocument/2006/relationships/image" Target="../media/image15.jpeg"/><Relationship Id="rId22" Type="http://schemas.openxmlformats.org/officeDocument/2006/relationships/image" Target="../media/image22.jpeg"/><Relationship Id="rId27" Type="http://schemas.openxmlformats.org/officeDocument/2006/relationships/image" Target="../media/image25.jpeg"/><Relationship Id="rId30" Type="http://schemas.openxmlformats.org/officeDocument/2006/relationships/image" Target="../media/image27.jpeg"/><Relationship Id="rId35" Type="http://schemas.openxmlformats.org/officeDocument/2006/relationships/hyperlink" Target="https://upload.wikimedia.org/wikipedia/commons/1/19/Stone_chair_REM_RC_451.JPG" TargetMode="External"/><Relationship Id="rId43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513176" cy="21431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Групповой проект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«Изобразительное искусство»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класс,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редакцией  Б.М.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Неменского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73676"/>
            <a:ext cx="2390010" cy="2966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1369" y="3311905"/>
            <a:ext cx="2585203" cy="316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9873" t="16265" r="3011" b="18951"/>
          <a:stretch>
            <a:fillRect/>
          </a:stretch>
        </p:blipFill>
        <p:spPr bwMode="auto">
          <a:xfrm>
            <a:off x="357158" y="3929066"/>
            <a:ext cx="8501122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 чет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8501122" cy="382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1  четвер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Тема </a:t>
            </a:r>
            <a:r>
              <a:rPr lang="en-US" b="1" dirty="0" smtClean="0"/>
              <a:t>1</a:t>
            </a:r>
            <a:r>
              <a:rPr lang="ru-RU" b="1" dirty="0" smtClean="0"/>
              <a:t> четверти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«Архитектура и дизайн – конструктивные искусства в ряду пространственных искусств. Художник – дизайн – архитектура. Искусство композиции – основа дизайна и архитектуры. ( 8 ч )» </a:t>
            </a:r>
          </a:p>
          <a:p>
            <a:pPr>
              <a:buNone/>
            </a:pPr>
            <a:r>
              <a:rPr lang="ru-RU" dirty="0" smtClean="0"/>
              <a:t> Дидактическая </a:t>
            </a:r>
            <a:r>
              <a:rPr lang="ru-RU" b="1" dirty="0" smtClean="0"/>
              <a:t>цель</a:t>
            </a:r>
            <a:r>
              <a:rPr lang="ru-RU" dirty="0" smtClean="0"/>
              <a:t> в системе уроков -способствовать развитию визуально-пространственного мышления учащихся как форм эмоционально-ценностного, эстетического освоения мира, самовыражения и ориентации в художественном и нравственном пространстве культуры, освоить программу в рамках введения ФГОС.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3234" y="214291"/>
            <a:ext cx="7514035" cy="1000131"/>
          </a:xfrm>
        </p:spPr>
        <p:txBody>
          <a:bodyPr/>
          <a:lstStyle/>
          <a:p>
            <a:r>
              <a:rPr lang="ru-RU" dirty="0" smtClean="0"/>
              <a:t>Задачи 1 четверти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7715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- находить , понимать и объяснять особенности архитектуры и дизайна в рукотворном мире человека 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ts val="1000"/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формировать зрительскую компетентность в процессе дальнейшего знакомства с  пространственными видами искусств;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-  знакомить с основными языковыми средствами выразительности архитектуры и дизайна,  развивать чувство стиля и художественный вкус в процессе восприятия примеров архитектуры и дизайна;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- развивать творческую активность учащихся через расширение из контактов с миром прекрасного в повседневной жизни 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- формировать умение учащихся общаться в процессе коллективной художественно-творческой деятельности;</a:t>
            </a:r>
            <a:endParaRPr lang="ru-RU" altLang="ru-RU" sz="2000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8143932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Виды деятельности учащихся </a:t>
            </a:r>
            <a:r>
              <a:rPr lang="ru-RU" dirty="0" smtClean="0"/>
              <a:t>в системе уроков: </a:t>
            </a:r>
          </a:p>
          <a:p>
            <a:pPr>
              <a:buFontTx/>
              <a:buChar char="-"/>
            </a:pPr>
            <a:r>
              <a:rPr lang="ru-RU" dirty="0" smtClean="0"/>
              <a:t>воспринимать иллюстративный материал, анализировать  изображения, отвечать на вопросы ( 2 этап урока - формулировки целей  и задач темы ) ;</a:t>
            </a:r>
          </a:p>
          <a:p>
            <a:pPr>
              <a:buFontTx/>
              <a:buChar char="-"/>
            </a:pPr>
            <a:r>
              <a:rPr lang="ru-RU" dirty="0" smtClean="0"/>
              <a:t>сравнивать  художественные средства архитектуры и дизайна, уметь находить общее и различия ( 3 этап урока – актуализация знаний и умений); </a:t>
            </a:r>
          </a:p>
          <a:p>
            <a:pPr>
              <a:buFontTx/>
              <a:buChar char="-"/>
            </a:pPr>
            <a:r>
              <a:rPr lang="ru-RU" dirty="0" smtClean="0"/>
              <a:t>выбирать  и использовать различные способы составления композиции  в творческой работе ( 5 этап – творческое применение способов деятельности); </a:t>
            </a:r>
          </a:p>
          <a:p>
            <a:pPr>
              <a:buFontTx/>
              <a:buChar char="-"/>
            </a:pPr>
            <a:r>
              <a:rPr lang="ru-RU" dirty="0" smtClean="0"/>
              <a:t> устанавливать аналогии для понимания закономерностей при построении композиций  (5 этап урока – творческое применение способов деятельности);</a:t>
            </a:r>
          </a:p>
          <a:p>
            <a:pPr>
              <a:buFontTx/>
              <a:buChar char="-"/>
            </a:pPr>
            <a:r>
              <a:rPr lang="ru-RU" dirty="0" smtClean="0"/>
              <a:t>понимать и объяснять  образный изобразительный язык архитектуры, дизайна и графического дизайна (4 этап урока – организация осмысления новой информации);</a:t>
            </a:r>
          </a:p>
          <a:p>
            <a:pPr>
              <a:buFontTx/>
              <a:buChar char="-"/>
            </a:pPr>
            <a:r>
              <a:rPr lang="ru-RU" dirty="0" smtClean="0"/>
              <a:t>уметь оценивать результат собственной творческой и учебной работы и учиться комментировать результаты деятельности одноклассников (6 этап урока – подведение итогов и рефлексия).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99634" y="1797733"/>
            <a:ext cx="5450480" cy="13607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>
                <a:latin typeface="Constantia" panose="02030602050306030303" pitchFamily="18" charset="0"/>
              </a:rPr>
              <a:t>II четверть </a:t>
            </a:r>
            <a:br>
              <a:rPr lang="ru-RU" sz="4800" dirty="0" smtClean="0">
                <a:latin typeface="Constantia" panose="02030602050306030303" pitchFamily="18" charset="0"/>
              </a:rPr>
            </a:br>
            <a:r>
              <a:rPr lang="ru-RU" sz="4800" dirty="0" smtClean="0">
                <a:latin typeface="Constantia" panose="02030602050306030303" pitchFamily="18" charset="0"/>
              </a:rPr>
              <a:t>«В мире вещей и зданий»</a:t>
            </a:r>
            <a:br>
              <a:rPr lang="ru-RU" sz="4800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(7 ч)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264235" y="3682922"/>
            <a:ext cx="7946265" cy="860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dirty="0" smtClean="0">
                <a:latin typeface="Constantia" panose="02030602050306030303" pitchFamily="18" charset="0"/>
              </a:rPr>
              <a:t>7 класс</a:t>
            </a:r>
          </a:p>
          <a:p>
            <a:pPr marL="0" indent="0">
              <a:buNone/>
            </a:pPr>
            <a:r>
              <a:rPr lang="ru-RU" sz="5100" dirty="0" smtClean="0">
                <a:latin typeface="Constantia" panose="02030602050306030303" pitchFamily="18" charset="0"/>
              </a:rPr>
              <a:t>«Дизайн и архитектура в жизни человека»</a:t>
            </a:r>
          </a:p>
          <a:p>
            <a:endParaRPr lang="ru-RU" dirty="0"/>
          </a:p>
        </p:txBody>
      </p:sp>
      <p:pic>
        <p:nvPicPr>
          <p:cNvPr id="5" name="Picture 4" descr="Инженер, делая план проекта с старомодный чертежной доске - Стоковое фото antiksu #13260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30" y="204750"/>
            <a:ext cx="2462858" cy="1505599"/>
          </a:xfrm>
          <a:prstGeom prst="rect">
            <a:avLst/>
          </a:prstGeom>
          <a:noFill/>
        </p:spPr>
      </p:pic>
      <p:pic>
        <p:nvPicPr>
          <p:cNvPr id="6" name="Picture 2" descr="http://i.imgur.com/Kb1Gymj.jpg?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80" y="1448083"/>
            <a:ext cx="2053480" cy="15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IP-гости &quot;Петербургского диалога&quot; и &quot;ИННОПРОМа 2010&quot; поразились размахом строительства микрорайона &quot;Академического&quot; - Медведев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804" y="3152857"/>
            <a:ext cx="1867660" cy="1525981"/>
          </a:xfrm>
          <a:prstGeom prst="rect">
            <a:avLst/>
          </a:prstGeom>
          <a:noFill/>
        </p:spPr>
      </p:pic>
      <p:pic>
        <p:nvPicPr>
          <p:cNvPr id="8" name="Рисунок 7" descr="Макетирование объектов 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074" y="4326598"/>
            <a:ext cx="2098431" cy="153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. кирпичный особняк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9568" y="5268205"/>
            <a:ext cx="1812626" cy="1406913"/>
          </a:xfrm>
          <a:prstGeom prst="rect">
            <a:avLst/>
          </a:prstGeom>
          <a:noFill/>
        </p:spPr>
      </p:pic>
      <p:pic>
        <p:nvPicPr>
          <p:cNvPr id="10" name="Рисунок 9" descr="http://cs540100.vk.me/v540100445/1557f/eWKDtXStFwc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8432" y="5268204"/>
            <a:ext cx="1493768" cy="14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a9621c66fc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96345" y="4579026"/>
            <a:ext cx="2374589" cy="15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rticle10964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4463" y="204750"/>
            <a:ext cx="2795831" cy="151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Вдохновленные сотами. Проект мемориала ООН, Acme. Парк мира, Чунджу, Южная Коре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63966" y="2143796"/>
            <a:ext cx="1646328" cy="1917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0"/>
            <a:ext cx="7632848" cy="18517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Цель: «Изучение истории архитектуры и дизайна как развитие образно-стилевого языка конструктивных искусств и технических возможностей эпохи»</a:t>
            </a:r>
            <a:endParaRPr lang="ru-RU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87625" y="2121877"/>
            <a:ext cx="6058846" cy="4572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          Основные направления изучения темы:</a:t>
            </a:r>
          </a:p>
          <a:p>
            <a:pPr algn="just"/>
            <a:endParaRPr lang="ru-RU" dirty="0" smtClean="0">
              <a:latin typeface="Constantia" panose="02030602050306030303" pitchFamily="18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От плоскостного изображения - к макетированию объёмно-пространственных и композиций.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Здание- объём в пространстве и объект в градостроительстве.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Модуль в конструкции здания.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Структура дома и его основные элементы. Развитие строительных технологий и историческое видоизменение основных элементов здания.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Дизайн как эстетическая машинного тиражирования вещей. Геометрическая структура вещи. 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Роль цвета в архитектурной композиции и в дизайнерском проекте. Формообразующее и эстетическое значение цвета в архитектуре и дизайне.</a:t>
            </a:r>
          </a:p>
          <a:p>
            <a:pPr marL="457200" indent="-457200">
              <a:buFont typeface="Arial"/>
              <a:buAutoNum type="arabicPeriod"/>
            </a:pPr>
            <a:endParaRPr lang="ru-RU" dirty="0"/>
          </a:p>
        </p:txBody>
      </p:sp>
      <p:pic>
        <p:nvPicPr>
          <p:cNvPr id="4" name="photo-img" descr="photo &quot;Стеклянный Потолок, (Skylight, SFMOMA)&quot; tags: architecture, fragment, landscape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286" y="3280247"/>
            <a:ext cx="780246" cy="941439"/>
          </a:xfrm>
          <a:prstGeom prst="rect">
            <a:avLst/>
          </a:prstGeom>
          <a:noFill/>
        </p:spPr>
      </p:pic>
      <p:pic>
        <p:nvPicPr>
          <p:cNvPr id="5" name="Picture 22" descr="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691" y="4407877"/>
            <a:ext cx="1186306" cy="195775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691" y="1851729"/>
            <a:ext cx="1223436" cy="13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052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8401"/>
            <a:ext cx="770485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Формирование новых понятий и способов действия.</a:t>
            </a:r>
            <a:r>
              <a:rPr lang="ru-RU" sz="2800" dirty="0" smtClean="0">
                <a:latin typeface="Constantia" panose="02030602050306030303" pitchFamily="18" charset="0"/>
              </a:rPr>
              <a:t/>
            </a:r>
            <a:br>
              <a:rPr lang="ru-RU" sz="2800" dirty="0" smtClean="0">
                <a:latin typeface="Constantia" panose="02030602050306030303" pitchFamily="18" charset="0"/>
              </a:rPr>
            </a:br>
            <a:r>
              <a:rPr lang="ru-RU" sz="2800" dirty="0" smtClean="0">
                <a:latin typeface="Constantia" panose="02030602050306030303" pitchFamily="18" charset="0"/>
              </a:rPr>
              <a:t>1</a:t>
            </a:r>
            <a:r>
              <a:rPr lang="ru-RU" sz="2400" dirty="0" smtClean="0">
                <a:latin typeface="Constantia" panose="02030602050306030303" pitchFamily="18" charset="0"/>
              </a:rPr>
              <a:t>. Новые понятия:</a:t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-чертёж как плоскостное изображение объёма;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рельефа местности и способы его обозначения на макете;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модуль как основа эстетической цельности постройки и </a:t>
            </a:r>
            <a:r>
              <a:rPr lang="ru-RU" dirty="0" err="1" smtClean="0">
                <a:latin typeface="Constantia" panose="02030602050306030303" pitchFamily="18" charset="0"/>
              </a:rPr>
              <a:t>домостроительности</a:t>
            </a:r>
            <a:r>
              <a:rPr lang="ru-RU" dirty="0" smtClean="0">
                <a:latin typeface="Constantia" panose="02030602050306030303" pitchFamily="18" charset="0"/>
              </a:rPr>
              <a:t>  индустрии.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дизайн вещи как искусство и социальное проектирование;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о влиянии цвета на восприятие формы объектов архитектуры и дизайна..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/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2. Организация самостоятельной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1" y="3995678"/>
            <a:ext cx="6291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- соразмерность и пропорциональность объёмов в пространстве;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композиционная взаимосвязь объектов в макете;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модуль  как основа эстетической цельности в конструкции;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использование элементов здания в макете архитектурного объекта;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- создание образно- тематической инсталляции;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Из вещи- вещь;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Создание комплекта упаковок из 3предметов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9298" y="3983014"/>
            <a:ext cx="160125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98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835" y="16757"/>
            <a:ext cx="5373078" cy="211038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onstantia" panose="02030602050306030303" pitchFamily="18" charset="0"/>
              </a:rPr>
              <a:t>III четверть </a:t>
            </a:r>
            <a:r>
              <a:rPr lang="ru-RU" sz="2400" dirty="0" smtClean="0">
                <a:latin typeface="Constantia" panose="02030602050306030303" pitchFamily="18" charset="0"/>
              </a:rPr>
              <a:t/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«</a:t>
            </a:r>
            <a:r>
              <a:rPr lang="ru-RU" sz="2400" dirty="0">
                <a:latin typeface="Constantia" panose="02030602050306030303" pitchFamily="18" charset="0"/>
              </a:rPr>
              <a:t>Город и человек</a:t>
            </a:r>
            <a:r>
              <a:rPr lang="ru-RU" sz="2400" dirty="0" smtClean="0">
                <a:latin typeface="Constantia" panose="02030602050306030303" pitchFamily="18" charset="0"/>
              </a:rPr>
              <a:t>»</a:t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(10 ч)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2714620"/>
            <a:ext cx="4462403" cy="1333984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>
                <a:latin typeface="Constantia" panose="02030602050306030303" pitchFamily="18" charset="0"/>
              </a:rPr>
              <a:t>7 </a:t>
            </a:r>
            <a:r>
              <a:rPr lang="ru-RU" sz="8000" dirty="0">
                <a:latin typeface="Constantia" panose="02030602050306030303" pitchFamily="18" charset="0"/>
              </a:rPr>
              <a:t>класс</a:t>
            </a:r>
          </a:p>
          <a:p>
            <a:r>
              <a:rPr lang="ru-RU" sz="8000" dirty="0">
                <a:latin typeface="Constantia" panose="02030602050306030303" pitchFamily="18" charset="0"/>
              </a:rPr>
              <a:t>«Дизайн и архитектура в жизни человека»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8901"/>
          <a:stretch/>
        </p:blipFill>
        <p:spPr>
          <a:xfrm>
            <a:off x="926328" y="2556122"/>
            <a:ext cx="1585052" cy="1766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4793" r="13148"/>
          <a:stretch/>
        </p:blipFill>
        <p:spPr>
          <a:xfrm>
            <a:off x="1251260" y="431791"/>
            <a:ext cx="2016879" cy="1988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7031" y="4521363"/>
            <a:ext cx="1141109" cy="1916822"/>
          </a:xfrm>
          <a:prstGeom prst="rect">
            <a:avLst/>
          </a:prstGeom>
        </p:spPr>
      </p:pic>
      <p:pic>
        <p:nvPicPr>
          <p:cNvPr id="9" name="Рисунок 8" descr="ТОП Ульяновска - Новости - Ульяновск: от точечной застройки к комплексной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1" r="19937"/>
          <a:stretch/>
        </p:blipFill>
        <p:spPr bwMode="auto">
          <a:xfrm>
            <a:off x="7522952" y="2857618"/>
            <a:ext cx="1324389" cy="135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photos.wikimapia.org/p/00/01/74/58/76_bi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1" t="5530" r="21457" b="7040"/>
          <a:stretch/>
        </p:blipFill>
        <p:spPr bwMode="auto">
          <a:xfrm>
            <a:off x="577762" y="4447013"/>
            <a:ext cx="1351715" cy="19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cosee.com/picture/imaginative-orange-and-pink-cafe-interior-500x5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52"/>
          <a:stretch/>
        </p:blipFill>
        <p:spPr bwMode="auto">
          <a:xfrm>
            <a:off x="3465693" y="4521363"/>
            <a:ext cx="1345411" cy="19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1-tub-ru.yandex.net/i?id=e0c19378e0c44b6d0d44bf19c3b50995&amp;n=33&amp;h=190&amp;w=32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10" r="5632" b="10182"/>
          <a:stretch/>
        </p:blipFill>
        <p:spPr bwMode="auto">
          <a:xfrm>
            <a:off x="5062375" y="4521363"/>
            <a:ext cx="1879391" cy="19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vk.tv.images.1c-bitrix-cdn.ru/upload/medialibrary/096/panorama%20pitera.jpg?137441847639779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0" r="9827"/>
          <a:stretch/>
        </p:blipFill>
        <p:spPr bwMode="auto">
          <a:xfrm>
            <a:off x="7101753" y="4426251"/>
            <a:ext cx="1745588" cy="20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.kinja-img.com/gawker-media/image/upload/t_k-bigpic/17lfss4jiwow6jp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1" r="12053"/>
          <a:stretch/>
        </p:blipFill>
        <p:spPr bwMode="auto">
          <a:xfrm>
            <a:off x="6736316" y="349925"/>
            <a:ext cx="2111025" cy="21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0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127" y="128790"/>
            <a:ext cx="7554437" cy="1429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Цель: «Изучение истории архитектуры и дизайна как развитие образно-стилевого языка конструктивных искусств и технических возможностей эпохи»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6899" y="1943441"/>
            <a:ext cx="5512349" cy="41124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Основные направления изучения темы: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Образ и стиль. Смена стилей как отражение эволюции образа жизни, сознания людей и развития производственных возможностей.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Архитектурная и градостроительная революция </a:t>
            </a:r>
            <a:r>
              <a:rPr lang="en-US" dirty="0" smtClean="0">
                <a:latin typeface="Constantia" panose="02030602050306030303" pitchFamily="18" charset="0"/>
              </a:rPr>
              <a:t>XX</a:t>
            </a:r>
            <a:r>
              <a:rPr lang="ru-RU" dirty="0" smtClean="0">
                <a:latin typeface="Constantia" panose="02030602050306030303" pitchFamily="18" charset="0"/>
              </a:rPr>
              <a:t> века.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Проживание пространства – основа образной выразительности архитектуры.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Взаимосвязь дизайна и архитектуры в обустройстве интерьерных пространств.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Природа в городе или город в природе. Взаимоотношения первичной природы и рукотворного мира, созданного человеком.</a:t>
            </a:r>
          </a:p>
          <a:p>
            <a:pPr marL="457200" indent="-457200" algn="just">
              <a:buAutoNum type="arabicPeriod"/>
            </a:pPr>
            <a:endParaRPr lang="ru-RU" dirty="0" smtClean="0">
              <a:latin typeface="Constantia" panose="02030602050306030303" pitchFamily="18" charset="0"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3074" name="Picture 2" descr="http://www.dzineblog360.com/wp-content/uploads/2011/01/Burj-al-Arab-Dubai-UAE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8" r="15832"/>
          <a:stretch/>
        </p:blipFill>
        <p:spPr bwMode="auto">
          <a:xfrm>
            <a:off x="6779834" y="1698154"/>
            <a:ext cx="1936730" cy="46029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3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214291"/>
            <a:ext cx="7514035" cy="857255"/>
          </a:xfrm>
        </p:spPr>
        <p:txBody>
          <a:bodyPr/>
          <a:lstStyle/>
          <a:p>
            <a:r>
              <a:rPr lang="ru-RU" dirty="0" smtClean="0"/>
              <a:t>Авторы проекта</a:t>
            </a:r>
            <a:endParaRPr lang="ru-RU" dirty="0"/>
          </a:p>
        </p:txBody>
      </p:sp>
      <p:pic>
        <p:nvPicPr>
          <p:cNvPr id="1026" name="Picture 2" descr="D:\Апрель 2015\P1080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11" t="6097" r="5697" b="4725"/>
          <a:stretch>
            <a:fillRect/>
          </a:stretch>
        </p:blipFill>
        <p:spPr bwMode="auto">
          <a:xfrm>
            <a:off x="2287815" y="904528"/>
            <a:ext cx="4854121" cy="3404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70211" y="4568809"/>
            <a:ext cx="17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Щёголева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 Ирина </a:t>
            </a:r>
            <a:r>
              <a:rPr lang="ru-RU" sz="1400" b="1" dirty="0" err="1" smtClean="0">
                <a:solidFill>
                  <a:prstClr val="black"/>
                </a:solidFill>
              </a:rPr>
              <a:t>Гурьевна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775" y="5423758"/>
            <a:ext cx="192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МБОУ </a:t>
            </a:r>
          </a:p>
          <a:p>
            <a:r>
              <a:rPr lang="ru-RU" sz="1000" b="1" dirty="0" smtClean="0"/>
              <a:t>«Гатчинская СОШ № 9» </a:t>
            </a:r>
          </a:p>
          <a:p>
            <a:r>
              <a:rPr lang="ru-RU" sz="1000" b="1" dirty="0" smtClean="0"/>
              <a:t>Город Гатчина</a:t>
            </a:r>
            <a:r>
              <a:rPr lang="en-US" sz="1000" b="1" dirty="0" smtClean="0"/>
              <a:t> </a:t>
            </a:r>
            <a:r>
              <a:rPr lang="ru-RU" sz="1000" b="1" dirty="0" smtClean="0"/>
              <a:t>Ленинградской области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4111" y="5462227"/>
            <a:ext cx="2000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Степанянская</a:t>
            </a:r>
            <a:r>
              <a:rPr lang="ru-RU" sz="1000" b="1" dirty="0" smtClean="0"/>
              <a:t> ООШ»</a:t>
            </a:r>
            <a:br>
              <a:rPr lang="ru-RU" sz="1000" b="1" dirty="0" smtClean="0"/>
            </a:br>
            <a:r>
              <a:rPr lang="ru-RU" sz="1000" b="1" dirty="0" err="1" smtClean="0"/>
              <a:t>Приозерского</a:t>
            </a:r>
            <a:r>
              <a:rPr lang="ru-RU" sz="1000" b="1" dirty="0" smtClean="0"/>
              <a:t> района</a:t>
            </a:r>
            <a:br>
              <a:rPr lang="ru-RU" sz="1000" b="1" dirty="0" smtClean="0"/>
            </a:br>
            <a:r>
              <a:rPr lang="ru-RU" sz="1000" b="1" dirty="0" smtClean="0"/>
              <a:t>Ленинградской области</a:t>
            </a:r>
            <a:endParaRPr lang="ru-RU" sz="1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00054" y="5462227"/>
            <a:ext cx="2000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МБОУ </a:t>
            </a:r>
          </a:p>
          <a:p>
            <a:r>
              <a:rPr lang="ru-RU" sz="1000" dirty="0" smtClean="0"/>
              <a:t>«</a:t>
            </a:r>
            <a:r>
              <a:rPr lang="ru-RU" sz="1000" dirty="0" err="1" smtClean="0"/>
              <a:t>Приветненская</a:t>
            </a:r>
            <a:r>
              <a:rPr lang="ru-RU" sz="1000" dirty="0" smtClean="0"/>
              <a:t> СОШ» </a:t>
            </a:r>
          </a:p>
          <a:p>
            <a:r>
              <a:rPr lang="ru-RU" sz="1000" dirty="0" smtClean="0"/>
              <a:t>Выборгский </a:t>
            </a:r>
            <a:r>
              <a:rPr lang="ru-RU" sz="1000" dirty="0" err="1" smtClean="0"/>
              <a:t>р-он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26829" y="5423758"/>
            <a:ext cx="2286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 smtClean="0"/>
              <a:t>МБОУ «Гимназия №1 г.Никольское»</a:t>
            </a:r>
          </a:p>
          <a:p>
            <a:pPr>
              <a:spcAft>
                <a:spcPts val="0"/>
              </a:spcAft>
            </a:pPr>
            <a:r>
              <a:rPr lang="ru-RU" sz="1000" dirty="0" err="1" smtClean="0"/>
              <a:t>Тосненского</a:t>
            </a:r>
            <a:r>
              <a:rPr lang="ru-RU" sz="1000" dirty="0" smtClean="0"/>
              <a:t> района</a:t>
            </a:r>
          </a:p>
          <a:p>
            <a:pPr>
              <a:spcAft>
                <a:spcPts val="0"/>
              </a:spcAft>
            </a:pPr>
            <a:r>
              <a:rPr lang="ru-RU" sz="1000" dirty="0" smtClean="0"/>
              <a:t>Ленинградской области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996746" y="462420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Лаптева </a:t>
            </a:r>
          </a:p>
          <a:p>
            <a:r>
              <a:rPr lang="ru-RU" sz="1400" b="1" dirty="0" smtClean="0"/>
              <a:t>Ольга  Анатольевна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1492" y="4568809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</a:rPr>
              <a:t>Цыбух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Галина Николаевна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880" y="4568809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Веретюк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Ольга Вадимовна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38" y="2553236"/>
            <a:ext cx="5899312" cy="175259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Constantia" panose="02030602050306030303" pitchFamily="18" charset="0"/>
              </a:rPr>
              <a:t/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Формирование новых понятий и способов действия.</a:t>
            </a:r>
            <a:r>
              <a:rPr lang="ru-RU" sz="2400" dirty="0" smtClean="0">
                <a:latin typeface="Constantia" panose="02030602050306030303" pitchFamily="18" charset="0"/>
              </a:rPr>
              <a:t/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/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1</a:t>
            </a:r>
            <a:r>
              <a:rPr lang="ru-RU" sz="2000" dirty="0" smtClean="0">
                <a:latin typeface="Constantia" panose="02030602050306030303" pitchFamily="18" charset="0"/>
              </a:rPr>
              <a:t>. Новые понятия: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-архитектура города;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 стили в архитектуре ( античная архитектура, готика, романский стиль, классицизм, стиль барокко, рококо, модерн, хай-тек, конструктивизм, модернизм)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 пространство города ( городская среда, район, микрорайон, квартал)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 дизайн интерьера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 ландшафтная архитектура.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/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2. Организация самостоятельной работы: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- </a:t>
            </a:r>
            <a:r>
              <a:rPr lang="ru-RU" sz="1800" dirty="0" smtClean="0">
                <a:latin typeface="Constantia" panose="02030602050306030303" pitchFamily="18" charset="0"/>
              </a:rPr>
              <a:t>выбор объекта исследования (например, определить стиль архитектуры, назвать характерные черты стиля)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-проявить творческую фантазию в работе (в зарисовках, в коллажах, в моделировании)</a:t>
            </a:r>
            <a:br>
              <a:rPr lang="ru-RU" sz="1800" dirty="0" smtClean="0">
                <a:latin typeface="Constantia" panose="02030602050306030303" pitchFamily="18" charset="0"/>
              </a:rPr>
            </a:br>
            <a:r>
              <a:rPr lang="ru-RU" sz="1800" dirty="0" smtClean="0">
                <a:latin typeface="Constantia" panose="02030602050306030303" pitchFamily="18" charset="0"/>
              </a:rPr>
              <a:t>- совершенствовать навыки коллективной работы (выбор темы исследования, выбор техники выполнения работы в материале)</a:t>
            </a:r>
            <a:br>
              <a:rPr lang="ru-RU" sz="1800" dirty="0" smtClean="0">
                <a:latin typeface="Constantia" panose="02030602050306030303" pitchFamily="18" charset="0"/>
              </a:rPr>
            </a:br>
            <a:endParaRPr lang="ru-RU" sz="2400" dirty="0">
              <a:latin typeface="Constantia" panose="02030602050306030303" pitchFamily="18" charset="0"/>
            </a:endParaRPr>
          </a:p>
        </p:txBody>
      </p:sp>
      <p:pic>
        <p:nvPicPr>
          <p:cNvPr id="5" name="Picture 2" descr="http://www.remeslennik.ais.by/sites/ais.by/files/images/2007_1/P_081_im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617" y="3108549"/>
            <a:ext cx="1439214" cy="31280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8901"/>
          <a:stretch/>
        </p:blipFill>
        <p:spPr>
          <a:xfrm>
            <a:off x="7350617" y="715473"/>
            <a:ext cx="1439214" cy="16040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58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litpark.ru/images/stories/landdesign/landproekt/lanshaftnoe-proektirovani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688" y="4234414"/>
            <a:ext cx="1299347" cy="145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1landscapedesign.ru/wp-content/uploads/2014/02/shema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061" y="4833393"/>
            <a:ext cx="1423966" cy="15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bud.ua/userfiles/image/arhitektura%20i%20dizain/Harakteristika_sadov/tipu-sad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88" y="3142608"/>
            <a:ext cx="1353371" cy="15350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onolit-house.ru/img/tovar/gb/%D0%93%D0%91-125%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72" y="177654"/>
            <a:ext cx="1811926" cy="20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onolit-house.ru/assets/gallery/427/224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331" y="1333534"/>
            <a:ext cx="1467030" cy="15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126" y="4879751"/>
            <a:ext cx="1403507" cy="15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9" t="14038" r="20463" b="3736"/>
          <a:stretch/>
        </p:blipFill>
        <p:spPr bwMode="auto">
          <a:xfrm>
            <a:off x="8026652" y="4149080"/>
            <a:ext cx="762583" cy="23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337" y="3830930"/>
            <a:ext cx="946959" cy="215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11760" y="2542444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Тема 4 четверти: « Человек в зеркале дизайна и архитектуры. Образ жизни и индивидуальное проектирование».( 8 ч 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93633" y="11133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I</a:t>
            </a:r>
            <a:r>
              <a:rPr lang="en-US" dirty="0" smtClean="0">
                <a:latin typeface="Constantia" panose="02030602050306030303" pitchFamily="18" charset="0"/>
              </a:rPr>
              <a:t>V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четверть 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«Человек в зеркале дизайна</a:t>
            </a:r>
            <a:r>
              <a:rPr lang="ru-RU" dirty="0">
                <a:latin typeface="Constantia" panose="02030602050306030303" pitchFamily="18" charset="0"/>
              </a:rPr>
              <a:t>»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 (</a:t>
            </a:r>
            <a:r>
              <a:rPr lang="ru-RU" dirty="0">
                <a:latin typeface="Constantia" panose="02030602050306030303" pitchFamily="18" charset="0"/>
              </a:rPr>
              <a:t>8</a:t>
            </a:r>
            <a:r>
              <a:rPr lang="ru-RU" dirty="0" smtClean="0">
                <a:latin typeface="Constantia" panose="02030602050306030303" pitchFamily="18" charset="0"/>
              </a:rPr>
              <a:t>ч</a:t>
            </a:r>
            <a:r>
              <a:rPr lang="ru-RU" dirty="0">
                <a:latin typeface="Constantia" panose="02030602050306030303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0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42390" y="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Цель: </a:t>
            </a:r>
            <a:r>
              <a:rPr lang="ru-RU" sz="2400" dirty="0">
                <a:latin typeface="Constantia" panose="02030602050306030303" pitchFamily="18" charset="0"/>
              </a:rPr>
              <a:t>«Формировать представление о своём будущем жилище , реализующее в архитектурно-дизайнерских проектах;  учить принципам организации и членения пространства на различные функциональные зоны; развивать аналитическое мышление»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36710" y="2348880"/>
            <a:ext cx="7488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nstantia" panose="02030602050306030303" pitchFamily="18" charset="0"/>
              </a:rPr>
              <a:t>Основные направления изучения темы</a:t>
            </a:r>
            <a:r>
              <a:rPr lang="ru-RU" sz="2000" b="1" dirty="0" smtClean="0">
                <a:latin typeface="Constantia" panose="02030602050306030303" pitchFamily="18" charset="0"/>
              </a:rPr>
              <a:t>:</a:t>
            </a:r>
          </a:p>
          <a:p>
            <a:pPr algn="just"/>
            <a:endParaRPr lang="ru-RU" sz="2000" b="1" dirty="0">
              <a:latin typeface="Constantia" panose="02030602050306030303" pitchFamily="18" charset="0"/>
            </a:endParaRPr>
          </a:p>
          <a:p>
            <a:pPr marL="457200" indent="-457200" algn="just"/>
            <a:r>
              <a:rPr lang="ru-RU" sz="2000" dirty="0" smtClean="0">
                <a:latin typeface="Constantia" panose="02030602050306030303" pitchFamily="18" charset="0"/>
              </a:rPr>
              <a:t>1.    Мой </a:t>
            </a:r>
            <a:r>
              <a:rPr lang="ru-RU" sz="2000" dirty="0">
                <a:latin typeface="Constantia" panose="02030602050306030303" pitchFamily="18" charset="0"/>
              </a:rPr>
              <a:t>дом- мой образ жизни. Скажи мне, как ты живёшь , и я скажу. Какой у тебя дом!</a:t>
            </a:r>
          </a:p>
          <a:p>
            <a:pPr algn="just"/>
            <a:r>
              <a:rPr lang="ru-RU" sz="2000" dirty="0" smtClean="0">
                <a:latin typeface="Constantia" panose="02030602050306030303" pitchFamily="18" charset="0"/>
              </a:rPr>
              <a:t>2    Интерьер</a:t>
            </a:r>
            <a:r>
              <a:rPr lang="ru-RU" sz="2000" dirty="0">
                <a:latin typeface="Constantia" panose="02030602050306030303" pitchFamily="18" charset="0"/>
              </a:rPr>
              <a:t>, который мы создаём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Constantia" panose="02030602050306030303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sz="2000" dirty="0" smtClean="0">
                <a:latin typeface="Constantia" panose="02030602050306030303" pitchFamily="18" charset="0"/>
              </a:rPr>
              <a:t>Пугало </a:t>
            </a:r>
            <a:r>
              <a:rPr lang="ru-RU" sz="2000" dirty="0">
                <a:latin typeface="Constantia" panose="02030602050306030303" pitchFamily="18" charset="0"/>
              </a:rPr>
              <a:t>в огороде. Или ..шепот фонтанной </a:t>
            </a:r>
            <a:r>
              <a:rPr lang="ru-RU" sz="2000" dirty="0" smtClean="0">
                <a:latin typeface="Constantia" panose="02030602050306030303" pitchFamily="18" charset="0"/>
              </a:rPr>
              <a:t>струй.</a:t>
            </a:r>
          </a:p>
          <a:p>
            <a:pPr marL="342900" indent="-342900" algn="just">
              <a:buAutoNum type="arabicPeriod" startAt="3"/>
            </a:pPr>
            <a:r>
              <a:rPr lang="ru-RU" sz="2000" dirty="0" smtClean="0">
                <a:latin typeface="Constantia" panose="02030602050306030303" pitchFamily="18" charset="0"/>
              </a:rPr>
              <a:t>Мода</a:t>
            </a:r>
            <a:r>
              <a:rPr lang="ru-RU" sz="2000" dirty="0">
                <a:latin typeface="Constantia" panose="02030602050306030303" pitchFamily="18" charset="0"/>
              </a:rPr>
              <a:t>. Культура и ты. Композиционно-конструктивные принципы дизайна </a:t>
            </a:r>
            <a:r>
              <a:rPr lang="ru-RU" sz="2000" dirty="0" smtClean="0">
                <a:latin typeface="Constantia" panose="02030602050306030303" pitchFamily="18" charset="0"/>
              </a:rPr>
              <a:t>одежды</a:t>
            </a:r>
          </a:p>
          <a:p>
            <a:pPr marL="342900" indent="-342900" algn="just">
              <a:buAutoNum type="arabicPeriod" startAt="3"/>
            </a:pPr>
            <a:r>
              <a:rPr lang="ru-RU" sz="2000" dirty="0" smtClean="0">
                <a:latin typeface="Constantia" panose="02030602050306030303" pitchFamily="18" charset="0"/>
              </a:rPr>
              <a:t>Встречают </a:t>
            </a:r>
            <a:r>
              <a:rPr lang="ru-RU" sz="2000" dirty="0">
                <a:latin typeface="Constantia" panose="02030602050306030303" pitchFamily="18" charset="0"/>
              </a:rPr>
              <a:t>по одежде. Дизайн современной </a:t>
            </a:r>
            <a:r>
              <a:rPr lang="ru-RU" sz="2000" dirty="0" smtClean="0">
                <a:latin typeface="Constantia" panose="02030602050306030303" pitchFamily="18" charset="0"/>
              </a:rPr>
              <a:t>одежды.</a:t>
            </a:r>
          </a:p>
          <a:p>
            <a:pPr marL="342900" indent="-342900" algn="just">
              <a:buAutoNum type="arabicPeriod" startAt="3"/>
            </a:pPr>
            <a:r>
              <a:rPr lang="ru-RU" sz="2000" dirty="0" smtClean="0">
                <a:latin typeface="Constantia" panose="02030602050306030303" pitchFamily="18" charset="0"/>
              </a:rPr>
              <a:t>Автопортрет </a:t>
            </a:r>
            <a:r>
              <a:rPr lang="ru-RU" sz="2000" dirty="0">
                <a:latin typeface="Constantia" panose="02030602050306030303" pitchFamily="18" charset="0"/>
              </a:rPr>
              <a:t>на каждый  день. Грим и причёска в практике </a:t>
            </a:r>
            <a:r>
              <a:rPr lang="ru-RU" sz="2000" dirty="0" smtClean="0">
                <a:latin typeface="Constantia" panose="02030602050306030303" pitchFamily="18" charset="0"/>
              </a:rPr>
              <a:t>дизайна</a:t>
            </a:r>
          </a:p>
          <a:p>
            <a:pPr marL="342900" indent="-342900" algn="just">
              <a:buAutoNum type="arabicPeriod" startAt="3"/>
            </a:pPr>
            <a:r>
              <a:rPr lang="ru-RU" sz="2000" dirty="0" smtClean="0">
                <a:latin typeface="Constantia" panose="02030602050306030303" pitchFamily="18" charset="0"/>
              </a:rPr>
              <a:t>  </a:t>
            </a:r>
            <a:r>
              <a:rPr lang="ru-RU" sz="2000" dirty="0">
                <a:latin typeface="Constantia" panose="02030602050306030303" pitchFamily="18" charset="0"/>
              </a:rPr>
              <a:t>Моделируешь себя- моделируешь мир.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873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30" y="1700808"/>
            <a:ext cx="7554437" cy="185455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Constantia" panose="02030602050306030303" pitchFamily="18" charset="0"/>
              </a:rPr>
              <a:t>Формирование новых понятий и способов действия.</a:t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latin typeface="Constantia" panose="02030602050306030303" pitchFamily="18" charset="0"/>
              </a:rPr>
              <a:t>1</a:t>
            </a:r>
            <a:r>
              <a:rPr lang="ru-RU" sz="2400" dirty="0">
                <a:latin typeface="Constantia" panose="02030602050306030303" pitchFamily="18" charset="0"/>
              </a:rPr>
              <a:t>. Новые понятия: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-</a:t>
            </a:r>
            <a:r>
              <a:rPr lang="ru-RU" sz="2000" dirty="0">
                <a:latin typeface="Constantia" panose="02030602050306030303" pitchFamily="18" charset="0"/>
              </a:rPr>
              <a:t>архитектура города;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- стили в архитектуре ( античная архитектура, готика, романский стиль, классицизм, стиль барокко, рококо, модерн, хай-тек, конструктивизм, модернизм)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- пространство города ( городская среда, район, микрорайон, квартал)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- дизайн интерьера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- ландшафтная архитектура.</a:t>
            </a: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5749" y="3933056"/>
            <a:ext cx="77963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anose="02030602050306030303" pitchFamily="18" charset="0"/>
              </a:rPr>
              <a:t>Организация </a:t>
            </a:r>
            <a:r>
              <a:rPr lang="ru-RU" sz="2000" dirty="0">
                <a:latin typeface="Constantia" panose="02030602050306030303" pitchFamily="18" charset="0"/>
              </a:rPr>
              <a:t>самостоятельной работы: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dirty="0">
                <a:latin typeface="Constantia" panose="02030602050306030303" pitchFamily="18" charset="0"/>
              </a:rPr>
              <a:t>выбор объекта исследования (например, определить стиль архитектуры, назвать характерные черты стиля)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-проявить творческую фантазию в работе (в зарисовках, в коллажах, в моделировании)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- совершенствовать навыки коллективной работы (выбор темы исследования, выбор техники выполнения работы в материале)</a:t>
            </a:r>
            <a:br>
              <a:rPr lang="ru-RU" dirty="0">
                <a:latin typeface="Constantia" panose="02030602050306030303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3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ИЗО 7 класс Лаптева О.А\DSC01282.JPG"/>
          <p:cNvPicPr>
            <a:picLocks noChangeAspect="1" noChangeArrowheads="1"/>
          </p:cNvPicPr>
          <p:nvPr/>
        </p:nvPicPr>
        <p:blipFill>
          <a:blip r:embed="rId2" cstate="print"/>
          <a:srcRect l="12007" t="13507" r="12951" b="7702"/>
          <a:stretch>
            <a:fillRect/>
          </a:stretch>
        </p:blipFill>
        <p:spPr bwMode="auto">
          <a:xfrm>
            <a:off x="428595" y="428604"/>
            <a:ext cx="2092113" cy="292895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ИЗО 7 класс Лаптева О.А\DSC01290.JPG"/>
          <p:cNvPicPr>
            <a:picLocks noChangeAspect="1" noChangeArrowheads="1"/>
          </p:cNvPicPr>
          <p:nvPr/>
        </p:nvPicPr>
        <p:blipFill>
          <a:blip r:embed="rId3" cstate="print"/>
          <a:srcRect l="5263" t="9868" r="15792" b="5271"/>
          <a:stretch>
            <a:fillRect/>
          </a:stretch>
        </p:blipFill>
        <p:spPr bwMode="auto">
          <a:xfrm>
            <a:off x="5929322" y="164283"/>
            <a:ext cx="2286015" cy="327662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ИЗО 7 класс Лаптева О.А\DSC01291.JPG"/>
          <p:cNvPicPr>
            <a:picLocks noChangeAspect="1" noChangeArrowheads="1"/>
          </p:cNvPicPr>
          <p:nvPr/>
        </p:nvPicPr>
        <p:blipFill>
          <a:blip r:embed="rId4" cstate="print"/>
          <a:srcRect l="6999" t="2583" r="6888" b="3127"/>
          <a:stretch>
            <a:fillRect/>
          </a:stretch>
        </p:blipFill>
        <p:spPr bwMode="auto">
          <a:xfrm>
            <a:off x="428596" y="3479006"/>
            <a:ext cx="2143140" cy="312898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ИЗО 7 класс Лаптева О.А\DSC01289.JPG"/>
          <p:cNvPicPr>
            <a:picLocks noChangeAspect="1" noChangeArrowheads="1"/>
          </p:cNvPicPr>
          <p:nvPr/>
        </p:nvPicPr>
        <p:blipFill>
          <a:blip r:embed="rId5" cstate="print"/>
          <a:srcRect l="4428" t="8303" r="13649" b="7010"/>
          <a:stretch>
            <a:fillRect/>
          </a:stretch>
        </p:blipFill>
        <p:spPr bwMode="auto">
          <a:xfrm>
            <a:off x="3098416" y="341720"/>
            <a:ext cx="2187964" cy="301584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ИЗО 7 класс Лаптева О.А\DSC01287.JPG"/>
          <p:cNvPicPr>
            <a:picLocks noChangeAspect="1" noChangeArrowheads="1"/>
          </p:cNvPicPr>
          <p:nvPr/>
        </p:nvPicPr>
        <p:blipFill>
          <a:blip r:embed="rId6" cstate="print"/>
          <a:srcRect l="7018" t="7018" r="11107" b="5263"/>
          <a:stretch>
            <a:fillRect/>
          </a:stretch>
        </p:blipFill>
        <p:spPr bwMode="auto">
          <a:xfrm>
            <a:off x="3071802" y="3500438"/>
            <a:ext cx="2214578" cy="316368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ИЗО 7 класс Лаптева О.А\DSC01288.JPG"/>
          <p:cNvPicPr>
            <a:picLocks noChangeAspect="1" noChangeArrowheads="1"/>
          </p:cNvPicPr>
          <p:nvPr/>
        </p:nvPicPr>
        <p:blipFill>
          <a:blip r:embed="rId7" cstate="print"/>
          <a:srcRect l="15081" t="7430" r="8491" b="8715"/>
          <a:stretch>
            <a:fillRect/>
          </a:stretch>
        </p:blipFill>
        <p:spPr bwMode="auto">
          <a:xfrm>
            <a:off x="5929322" y="3571877"/>
            <a:ext cx="2143140" cy="3135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15436" cy="171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года:</a:t>
            </a:r>
            <a:br>
              <a:rPr lang="ru-RU" dirty="0" smtClean="0"/>
            </a:br>
            <a:r>
              <a:rPr lang="ru-RU" sz="3600" b="1" dirty="0" smtClean="0"/>
              <a:t>«Архитектура и дизайн в жизни человека»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3235" y="1571612"/>
            <a:ext cx="7530731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Цель учебного года:</a:t>
            </a:r>
          </a:p>
          <a:p>
            <a:r>
              <a:rPr lang="ru-RU" sz="2800" dirty="0" smtClean="0"/>
              <a:t>развивать визуально-пространственное мышление учащихся, формировать эмоционально-ценностное отношение к миру искусств, помогать в эстетическом  освоении мира, способствовать творческому самовыражению и научить ориентироваться в художественном и нравственном пространстве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142853"/>
            <a:ext cx="7514035" cy="1143007"/>
          </a:xfrm>
        </p:spPr>
        <p:txBody>
          <a:bodyPr/>
          <a:lstStyle/>
          <a:p>
            <a:r>
              <a:rPr lang="ru-RU" dirty="0" smtClean="0"/>
              <a:t>Задачи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3" y="1428736"/>
            <a:ext cx="7572428" cy="4857784"/>
          </a:xfrm>
        </p:spPr>
        <p:txBody>
          <a:bodyPr>
            <a:noAutofit/>
          </a:bodyPr>
          <a:lstStyle/>
          <a:p>
            <a:r>
              <a:rPr lang="ru-RU" sz="2200" dirty="0" smtClean="0"/>
              <a:t>- познакомить учащихся с визуально-пластическим языком архитектуры и дизайна и эстетическим содержанием пространственных искусств;</a:t>
            </a:r>
          </a:p>
          <a:p>
            <a:r>
              <a:rPr lang="ru-RU" sz="2200" dirty="0" smtClean="0"/>
              <a:t>- научить находить взаимосвязь между разными видами пространственных искусств и понимать общие черты и отличия;</a:t>
            </a:r>
          </a:p>
          <a:p>
            <a:r>
              <a:rPr lang="ru-RU" sz="2200" dirty="0" smtClean="0"/>
              <a:t>-научить понимать роль архитектуры в организации пространственно-структурной среды города;</a:t>
            </a:r>
          </a:p>
          <a:p>
            <a:r>
              <a:rPr lang="ru-RU" sz="2200" dirty="0" smtClean="0"/>
              <a:t>- научить понимать и объяснять смысл многообразия современной материально-вещной среды;</a:t>
            </a:r>
          </a:p>
          <a:p>
            <a:r>
              <a:rPr lang="ru-RU" sz="2200" dirty="0" smtClean="0"/>
              <a:t>-  мотивировать учащихся  на создание творческих работ 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9"/>
            <a:ext cx="8858312" cy="92869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a typeface="Droid Sans Fallback" charset="0"/>
                <a:cs typeface="Droid Sans Fallback" charset="0"/>
              </a:rPr>
              <a:t>Оборудование и основные источники информации</a:t>
            </a:r>
            <a:br>
              <a:rPr lang="ru-RU" sz="2800" dirty="0" smtClean="0">
                <a:ea typeface="Droid Sans Fallback" charset="0"/>
                <a:cs typeface="Droid Sans Fallback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7" y="1000108"/>
            <a:ext cx="4355930" cy="5429288"/>
          </a:xfrm>
        </p:spPr>
        <p:txBody>
          <a:bodyPr>
            <a:noAutofit/>
          </a:bodyPr>
          <a:lstStyle/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Оборудование: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endParaRPr lang="ru-RU" dirty="0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1. Рабочая программа. Изобразительное искусство. Предметная линия учебников под редакцией  </a:t>
            </a:r>
            <a:r>
              <a:rPr lang="ru-RU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Неменского</a:t>
            </a: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Б.М. 5-9 класс.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2. Учебник по изобразительному искусству 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 7 класс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3. Методические пособия к урокам ИЗО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4. Учебно-наглядные пособия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5. Энциклопедии по искусству, справочные пособия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Мультимедийные</a:t>
            </a: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компьютер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7. </a:t>
            </a:r>
            <a:r>
              <a:rPr lang="ru-RU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Мультимедиапроектор</a:t>
            </a:r>
            <a:endParaRPr lang="ru-RU" dirty="0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8. Экран (на штативе или навесной)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9. Презентации на съемном носителе</a:t>
            </a: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10. Материалы для работы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071546"/>
            <a:ext cx="3929089" cy="5357850"/>
          </a:xfrm>
        </p:spPr>
        <p:txBody>
          <a:bodyPr>
            <a:normAutofit fontScale="85000" lnSpcReduction="10000"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  <a:buNone/>
            </a:pP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Основные источники информации: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1. Рабочая программа. Изобразительное искусство. Предметная линия учебников под редакцией  </a:t>
            </a:r>
            <a:r>
              <a:rPr lang="ru-RU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Неменского</a:t>
            </a: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Б.М. 5-9 класс.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2. Учебник по изобразительному искусству 7 класс, А.С. Питерских, Г.Е. Гуров.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3. Методические пособия к урокам ИЗО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4.Ресурсы Интернет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5. Энциклопедии по искусству, справочные пособия 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6. Рабочая программа педагога. 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7.Методические рекомендации для разработки.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SzPct val="100000"/>
            </a:pPr>
            <a:r>
              <a:rPr lang="ru-RU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8. Современные педагогические технологии. Основная школа.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214290"/>
            <a:ext cx="7514035" cy="78581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a typeface="Droid Sans Fallback" charset="0"/>
                <a:cs typeface="Droid Sans Fallback" charset="0"/>
              </a:rPr>
              <a:t>Метапредметные</a:t>
            </a:r>
            <a:r>
              <a:rPr lang="ru-RU" dirty="0" smtClean="0">
                <a:ea typeface="Droid Sans Fallback" charset="0"/>
                <a:cs typeface="Droid Sans Fallback" charset="0"/>
              </a:rPr>
              <a:t> связи</a:t>
            </a:r>
            <a:br>
              <a:rPr lang="ru-RU" dirty="0" smtClean="0">
                <a:ea typeface="Droid Sans Fallback" charset="0"/>
                <a:cs typeface="Droid Sans Fallback" charset="0"/>
              </a:rPr>
            </a:br>
            <a:endParaRPr lang="ru-RU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396961" y="2775172"/>
            <a:ext cx="1828800" cy="1828992"/>
          </a:xfrm>
          <a:prstGeom prst="ellipse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FF"/>
                </a:solidFill>
                <a:ea typeface="DejaVu Sans" charset="0"/>
                <a:cs typeface="DejaVu Sans" charset="0"/>
              </a:rPr>
              <a:t>ИЗОБРАЗИТЕЛЬНОЕ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FF"/>
                </a:solidFill>
                <a:ea typeface="DejaVu Sans" charset="0"/>
                <a:cs typeface="DejaVu Sans" charset="0"/>
              </a:rPr>
              <a:t> ИСКУССТВО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428596" y="928670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Литература</a:t>
            </a:r>
            <a:endParaRPr lang="ru-RU" sz="1500" dirty="0"/>
          </a:p>
        </p:txBody>
      </p:sp>
      <p:sp>
        <p:nvSpPr>
          <p:cNvPr id="17" name="Овал 16"/>
          <p:cNvSpPr/>
          <p:nvPr/>
        </p:nvSpPr>
        <p:spPr>
          <a:xfrm>
            <a:off x="2571736" y="928670"/>
            <a:ext cx="157163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МХК 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500562" y="1000108"/>
            <a:ext cx="1500198" cy="150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Искусство 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6500826" y="1142984"/>
            <a:ext cx="150019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Музыка 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7215206" y="2857496"/>
            <a:ext cx="150019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Биология </a:t>
            </a:r>
            <a:endParaRPr lang="ru-RU" sz="1400" dirty="0"/>
          </a:p>
        </p:txBody>
      </p:sp>
      <p:sp>
        <p:nvSpPr>
          <p:cNvPr id="21" name="Овал 20"/>
          <p:cNvSpPr/>
          <p:nvPr/>
        </p:nvSpPr>
        <p:spPr>
          <a:xfrm>
            <a:off x="6572264" y="4857760"/>
            <a:ext cx="157163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Черчение </a:t>
            </a:r>
            <a:endParaRPr lang="ru-RU" sz="1400" dirty="0"/>
          </a:p>
        </p:txBody>
      </p:sp>
      <p:sp>
        <p:nvSpPr>
          <p:cNvPr id="22" name="Овал 21"/>
          <p:cNvSpPr/>
          <p:nvPr/>
        </p:nvSpPr>
        <p:spPr>
          <a:xfrm>
            <a:off x="4714876" y="5000636"/>
            <a:ext cx="157163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Технология 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2857488" y="5000636"/>
            <a:ext cx="157163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Информатика 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642910" y="4929198"/>
            <a:ext cx="164307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География 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428596" y="2928934"/>
            <a:ext cx="157163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История </a:t>
            </a:r>
            <a:endParaRPr lang="ru-RU" sz="1400" dirty="0"/>
          </a:p>
        </p:txBody>
      </p:sp>
      <p:cxnSp>
        <p:nvCxnSpPr>
          <p:cNvPr id="26" name="Прямая со стрелкой 33"/>
          <p:cNvCxnSpPr>
            <a:cxnSpLocks noChangeShapeType="1"/>
            <a:stCxn id="25" idx="6"/>
          </p:cNvCxnSpPr>
          <p:nvPr/>
        </p:nvCxnSpPr>
        <p:spPr bwMode="auto">
          <a:xfrm flipV="1">
            <a:off x="2000232" y="3689669"/>
            <a:ext cx="1396728" cy="96521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Прямая со стрелкой 33"/>
          <p:cNvCxnSpPr>
            <a:cxnSpLocks noChangeShapeType="1"/>
            <a:stCxn id="16" idx="5"/>
          </p:cNvCxnSpPr>
          <p:nvPr/>
        </p:nvCxnSpPr>
        <p:spPr bwMode="auto">
          <a:xfrm rot="16200000" flipH="1">
            <a:off x="2310189" y="2095883"/>
            <a:ext cx="833050" cy="1547431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Прямая со стрелкой 33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2152518" y="3821909"/>
            <a:ext cx="1240754" cy="1455069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Прямая со стрелкой 33"/>
          <p:cNvCxnSpPr>
            <a:cxnSpLocks noChangeShapeType="1"/>
            <a:stCxn id="23" idx="0"/>
          </p:cNvCxnSpPr>
          <p:nvPr/>
        </p:nvCxnSpPr>
        <p:spPr bwMode="auto">
          <a:xfrm rot="5400000" flipH="1" flipV="1">
            <a:off x="3428992" y="4643446"/>
            <a:ext cx="571504" cy="142876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Прямая со стрелкой 33"/>
          <p:cNvCxnSpPr>
            <a:cxnSpLocks noChangeShapeType="1"/>
          </p:cNvCxnSpPr>
          <p:nvPr/>
        </p:nvCxnSpPr>
        <p:spPr bwMode="auto">
          <a:xfrm rot="16200000" flipV="1">
            <a:off x="4714876" y="4572008"/>
            <a:ext cx="571504" cy="428628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Прямая со стрелкой 33"/>
          <p:cNvCxnSpPr>
            <a:cxnSpLocks noChangeShapeType="1"/>
          </p:cNvCxnSpPr>
          <p:nvPr/>
        </p:nvCxnSpPr>
        <p:spPr bwMode="auto">
          <a:xfrm rot="16200000" flipH="1">
            <a:off x="3643306" y="2357430"/>
            <a:ext cx="500066" cy="357190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Прямая со стрелкой 33"/>
          <p:cNvCxnSpPr>
            <a:cxnSpLocks noChangeShapeType="1"/>
          </p:cNvCxnSpPr>
          <p:nvPr/>
        </p:nvCxnSpPr>
        <p:spPr bwMode="auto">
          <a:xfrm rot="5400000">
            <a:off x="4607719" y="2393149"/>
            <a:ext cx="428628" cy="357190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Прямая со стрелкой 33"/>
          <p:cNvCxnSpPr>
            <a:cxnSpLocks noChangeShapeType="1"/>
          </p:cNvCxnSpPr>
          <p:nvPr/>
        </p:nvCxnSpPr>
        <p:spPr bwMode="auto">
          <a:xfrm rot="10800000" flipV="1">
            <a:off x="5072066" y="2357430"/>
            <a:ext cx="1500198" cy="857256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Прямая со стрелкой 33"/>
          <p:cNvCxnSpPr>
            <a:cxnSpLocks noChangeShapeType="1"/>
            <a:stCxn id="20" idx="2"/>
            <a:endCxn id="3" idx="6"/>
          </p:cNvCxnSpPr>
          <p:nvPr/>
        </p:nvCxnSpPr>
        <p:spPr bwMode="auto">
          <a:xfrm rot="10800000" flipV="1">
            <a:off x="5225762" y="3643314"/>
            <a:ext cx="1989445" cy="46354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Прямая со стрелкой 33"/>
          <p:cNvCxnSpPr>
            <a:cxnSpLocks noChangeShapeType="1"/>
          </p:cNvCxnSpPr>
          <p:nvPr/>
        </p:nvCxnSpPr>
        <p:spPr bwMode="auto">
          <a:xfrm rot="10800000">
            <a:off x="5143504" y="4000504"/>
            <a:ext cx="1785950" cy="1071570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357167"/>
            <a:ext cx="7514035" cy="1000131"/>
          </a:xfrm>
        </p:spPr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43840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400" dirty="0" smtClean="0"/>
              <a:t>Технология организации самостоятельной деятельности школьников.</a:t>
            </a:r>
          </a:p>
          <a:p>
            <a:pPr>
              <a:buAutoNum type="arabicPeriod"/>
            </a:pPr>
            <a:r>
              <a:rPr lang="ru-RU" sz="2400" dirty="0" smtClean="0"/>
              <a:t>Технология организации исследовательской деятельности школьников.</a:t>
            </a:r>
          </a:p>
          <a:p>
            <a:pPr>
              <a:buAutoNum type="arabicPeriod"/>
            </a:pPr>
            <a:r>
              <a:rPr lang="ru-RU" sz="2400" dirty="0" smtClean="0"/>
              <a:t>Технология организации проектной деятельности школьников.</a:t>
            </a:r>
          </a:p>
          <a:p>
            <a:pPr>
              <a:buAutoNum type="arabicPeriod"/>
            </a:pPr>
            <a:r>
              <a:rPr lang="ru-RU" sz="2400" dirty="0" smtClean="0"/>
              <a:t>Технология проблемного обучения.</a:t>
            </a:r>
          </a:p>
          <a:p>
            <a:pPr>
              <a:buAutoNum type="arabicPeriod"/>
            </a:pPr>
            <a:r>
              <a:rPr lang="ru-RU" sz="2400" dirty="0" smtClean="0"/>
              <a:t>Технология развития критического мышления.</a:t>
            </a:r>
          </a:p>
          <a:p>
            <a:pPr>
              <a:buAutoNum type="arabicPeriod"/>
            </a:pPr>
            <a:r>
              <a:rPr lang="ru-RU" sz="2400" dirty="0" smtClean="0"/>
              <a:t>Технология диалогового взаимодействия.</a:t>
            </a:r>
          </a:p>
          <a:p>
            <a:pPr>
              <a:buAutoNum type="arabicPeriod"/>
            </a:pPr>
            <a:r>
              <a:rPr lang="ru-RU" sz="2400" dirty="0" err="1" smtClean="0"/>
              <a:t>Здоровьесберегающая</a:t>
            </a:r>
            <a:r>
              <a:rPr lang="ru-RU" sz="2400" dirty="0" smtClean="0"/>
              <a:t> технология.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214291"/>
            <a:ext cx="7514035" cy="1000131"/>
          </a:xfrm>
        </p:spPr>
        <p:txBody>
          <a:bodyPr/>
          <a:lstStyle/>
          <a:p>
            <a:r>
              <a:rPr lang="ru-RU" dirty="0" smtClean="0"/>
              <a:t>Приёмы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736"/>
            <a:ext cx="7143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Графические: работа пятном и линией.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Работа с бумагой: аппликация, </a:t>
            </a:r>
            <a:r>
              <a:rPr lang="ru-RU" sz="2800" dirty="0" err="1" smtClean="0"/>
              <a:t>декупаж</a:t>
            </a:r>
            <a:r>
              <a:rPr lang="ru-RU" sz="2800" dirty="0" smtClean="0"/>
              <a:t>, моделирование, макетирование.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Работа различными техниками: пастель, карандаш, </a:t>
            </a:r>
            <a:r>
              <a:rPr lang="ru-RU" sz="2800" dirty="0" err="1" smtClean="0"/>
              <a:t>гелевая</a:t>
            </a:r>
            <a:r>
              <a:rPr lang="ru-RU" sz="2800" dirty="0" smtClean="0"/>
              <a:t> ручка, тушь, перо,  гуашь, акварель.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Работа  с картоном, объёмными формами  ( конструирование).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142853"/>
            <a:ext cx="7514035" cy="28575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План года</a:t>
            </a:r>
            <a:endParaRPr lang="ru-RU" sz="1600" dirty="0"/>
          </a:p>
        </p:txBody>
      </p:sp>
      <p:pic>
        <p:nvPicPr>
          <p:cNvPr id="3" name="Рисунок 2" descr="вставка в п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46" y="419453"/>
            <a:ext cx="8674100" cy="207170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614150"/>
              </p:ext>
            </p:extLst>
          </p:nvPr>
        </p:nvGraphicFramePr>
        <p:xfrm>
          <a:off x="474357" y="2746700"/>
          <a:ext cx="8490131" cy="394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7"/>
                <a:gridCol w="1048000"/>
                <a:gridCol w="1124535"/>
                <a:gridCol w="1159892"/>
                <a:gridCol w="1141185"/>
                <a:gridCol w="1150539"/>
                <a:gridCol w="1085062"/>
                <a:gridCol w="1240801"/>
              </a:tblGrid>
              <a:tr h="1094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1.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постановки учебной задачи.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</a:b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2.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моделирования и преобразования     модели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3.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моделирования и преобразования     модели 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</a:b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4.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моделирования и преобразования     модели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5.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решения частных задач.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6.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решения частных задач.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7.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Тип урока.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Урок решения частных задач.</a:t>
                      </a:r>
                      <a:endParaRPr lang="ru-RU" sz="10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06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II</a:t>
                      </a:r>
                      <a:r>
                        <a:rPr lang="ru-RU" sz="2400" dirty="0" smtClean="0">
                          <a:latin typeface="Constantia" panose="02030602050306030303" pitchFamily="18" charset="0"/>
                        </a:rPr>
                        <a:t>четверть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Чертежи и макеты новых домов - фотосток | Designing of Ho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778" y="4949147"/>
            <a:ext cx="698658" cy="5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.imgur.com/Kb1Gymj.jpg?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008" y="5236350"/>
            <a:ext cx="705664" cy="4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Инженер, делая план проекта с старомодный чертежной доске - Стоковое фото antiksu #132604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234" y="4254602"/>
            <a:ext cx="739526" cy="547840"/>
          </a:xfrm>
          <a:prstGeom prst="rect">
            <a:avLst/>
          </a:prstGeom>
          <a:noFill/>
        </p:spPr>
      </p:pic>
      <p:pic>
        <p:nvPicPr>
          <p:cNvPr id="8" name="Picture 2" descr="VIP-гости &quot;Петербургского диалога&quot; и &quot;ИННОПРОМа 2010&quot; поразились размахом строительства микрорайона &quot;Академического&quot; - Медведев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234" y="5801616"/>
            <a:ext cx="731271" cy="597489"/>
          </a:xfrm>
          <a:prstGeom prst="rect">
            <a:avLst/>
          </a:prstGeom>
          <a:noFill/>
        </p:spPr>
      </p:pic>
      <p:pic>
        <p:nvPicPr>
          <p:cNvPr id="9" name="Picture 10" descr="Условные обозначения на чертежах генпла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5894" y="4290646"/>
            <a:ext cx="851881" cy="511796"/>
          </a:xfrm>
          <a:prstGeom prst="rect">
            <a:avLst/>
          </a:prstGeom>
          <a:noFill/>
        </p:spPr>
      </p:pic>
      <p:pic>
        <p:nvPicPr>
          <p:cNvPr id="10" name="Picture 7" descr="Архитектурные макеты - 3D печать, макетирование, дизайн, сувени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4275" y="4979406"/>
            <a:ext cx="853500" cy="6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кетирование объектов 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74276" y="5773615"/>
            <a:ext cx="853500" cy="6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fstroi.ru/assets/images/0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7308" y="4277217"/>
            <a:ext cx="934652" cy="5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1. кирпичный особняк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7505" y="4850760"/>
            <a:ext cx="926859" cy="577026"/>
          </a:xfrm>
          <a:prstGeom prst="rect">
            <a:avLst/>
          </a:prstGeom>
          <a:noFill/>
        </p:spPr>
      </p:pic>
      <p:pic>
        <p:nvPicPr>
          <p:cNvPr id="14" name="Рисунок 13" descr="Изображение 8. На юго-западе Москвы открылась разноцветная детская больница.. Изображение № 3.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93943" y="5476104"/>
            <a:ext cx="889976" cy="50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std911.ru/attachments/Image/10704166_367090426784028_1752825669437146253_n_1.jpg?template=generi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69805" y="6026816"/>
            <a:ext cx="921383" cy="561687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44423" y="4269798"/>
            <a:ext cx="949570" cy="53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junior.ru/mhk/trubarova/hram-zevs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81433" y="4850760"/>
            <a:ext cx="912560" cy="577025"/>
          </a:xfrm>
          <a:prstGeom prst="rect">
            <a:avLst/>
          </a:prstGeom>
          <a:noFill/>
        </p:spPr>
      </p:pic>
      <p:pic>
        <p:nvPicPr>
          <p:cNvPr id="18" name="photo-img" descr="photo &quot;Стеклянный Потолок, (Skylight, SFMOMA)&quot; tags: architecture, fragment, landscape, 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89049" y="5463921"/>
            <a:ext cx="904944" cy="562895"/>
          </a:xfrm>
          <a:prstGeom prst="rect">
            <a:avLst/>
          </a:prstGeom>
          <a:noFill/>
        </p:spPr>
      </p:pic>
      <p:pic>
        <p:nvPicPr>
          <p:cNvPr id="19" name="Рисунок 18" descr="http://cs540100.vk.me/v540100445/1557f/eWKDtXStFwc.jpg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3594" y="6100360"/>
            <a:ext cx="900400" cy="4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30790" y="4299101"/>
            <a:ext cx="375454" cy="4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http://www.orientmuseum.ru/pics/iran/iran6_big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36508" y="4290646"/>
            <a:ext cx="377764" cy="437022"/>
          </a:xfrm>
          <a:prstGeom prst="rect">
            <a:avLst/>
          </a:prstGeom>
          <a:noFill/>
        </p:spPr>
      </p:pic>
      <p:pic>
        <p:nvPicPr>
          <p:cNvPr id="22" name="Picture 7" descr="История утюга">
            <a:hlinkClick r:id="rId23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09064" y="4843805"/>
            <a:ext cx="434274" cy="460679"/>
          </a:xfrm>
          <a:prstGeom prst="rect">
            <a:avLst/>
          </a:prstGeom>
          <a:noFill/>
        </p:spPr>
      </p:pic>
      <p:pic>
        <p:nvPicPr>
          <p:cNvPr id="23" name="Picture 5" descr="http://s3images.coroflot.com/user_files/individual_files/original_216929_zJVkKXHSP2ris6VZEYjGEVN7Y.jpg"/>
          <p:cNvPicPr>
            <a:picLocks noChangeAspect="1" noChangeArrowheads="1"/>
          </p:cNvPicPr>
          <p:nvPr/>
        </p:nvPicPr>
        <p:blipFill>
          <a:blip r:embed="rId25" r:link="rId26" cstate="print"/>
          <a:srcRect/>
          <a:stretch>
            <a:fillRect/>
          </a:stretch>
        </p:blipFill>
        <p:spPr bwMode="auto">
          <a:xfrm>
            <a:off x="6144976" y="4843805"/>
            <a:ext cx="321036" cy="5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9621c66fc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41249" y="6038631"/>
            <a:ext cx="804177" cy="53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http://1.bp.blogspot.com/-q7yq6-MVoHg/T4Qn23DyI5I/AAAAAAAAAYA/c19SaXhNyhw/s1600/pic139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11093" y="5454454"/>
            <a:ext cx="432245" cy="499359"/>
          </a:xfrm>
          <a:prstGeom prst="rect">
            <a:avLst/>
          </a:prstGeom>
          <a:noFill/>
        </p:spPr>
      </p:pic>
      <p:pic>
        <p:nvPicPr>
          <p:cNvPr id="26" name="Picture 4" descr="велорикша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103684" y="5434080"/>
            <a:ext cx="473529" cy="499359"/>
          </a:xfrm>
          <a:prstGeom prst="rect">
            <a:avLst/>
          </a:prstGeom>
          <a:noFill/>
        </p:spPr>
      </p:pic>
      <p:pic>
        <p:nvPicPr>
          <p:cNvPr id="27" name="Picture 19" descr="Кофейная чашка с блюдцем  &quot;Да и нет кобальт&quot;, форма &quot;Ландыш&quot;, Императорский фарфор, императорский фарфор, фарфор лфз, магазин императорский фарфор, ломоносовский фарфор, кофейные чашки, кофейная пара, чашка для кофе 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12492" y="4310248"/>
            <a:ext cx="441032" cy="422042"/>
          </a:xfrm>
          <a:prstGeom prst="rect">
            <a:avLst/>
          </a:prstGeom>
          <a:noFill/>
        </p:spPr>
      </p:pic>
      <p:pic>
        <p:nvPicPr>
          <p:cNvPr id="28" name="Picture 21" descr="http://esj.ru/img_out/Image/journals_clauses/hsj26/MOMA/Moma_0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00415" y="4298564"/>
            <a:ext cx="422410" cy="457564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775621" y="4869318"/>
            <a:ext cx="452392" cy="5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7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74904" y="4843806"/>
            <a:ext cx="347921" cy="603670"/>
          </a:xfrm>
          <a:prstGeom prst="rect">
            <a:avLst/>
          </a:prstGeom>
          <a:noFill/>
        </p:spPr>
      </p:pic>
      <p:pic>
        <p:nvPicPr>
          <p:cNvPr id="31" name="Picture 20" descr="File:Stone chair REM RC 451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83112" y="5496478"/>
            <a:ext cx="461247" cy="457335"/>
          </a:xfrm>
          <a:prstGeom prst="rect">
            <a:avLst/>
          </a:prstGeom>
          <a:noFill/>
        </p:spPr>
      </p:pic>
      <p:pic>
        <p:nvPicPr>
          <p:cNvPr id="32" name="Picture 18" descr="images: image_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357536" y="5478968"/>
            <a:ext cx="265289" cy="501226"/>
          </a:xfrm>
          <a:prstGeom prst="rect">
            <a:avLst/>
          </a:prstGeom>
          <a:noFill/>
        </p:spPr>
      </p:pic>
      <p:pic>
        <p:nvPicPr>
          <p:cNvPr id="33" name="Picture 12" descr="Вдохновленные сотами. Проект мемориала ООН, Acme. Парк мира, Чунджу, Южная Корея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775621" y="6059136"/>
            <a:ext cx="473783" cy="516085"/>
          </a:xfrm>
          <a:prstGeom prst="rect">
            <a:avLst/>
          </a:prstGeom>
          <a:noFill/>
        </p:spPr>
      </p:pic>
      <p:pic>
        <p:nvPicPr>
          <p:cNvPr id="34" name="Picture 10" descr="пчелиные соты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304735" y="6013005"/>
            <a:ext cx="343503" cy="554249"/>
          </a:xfrm>
          <a:prstGeom prst="rect">
            <a:avLst/>
          </a:prstGeom>
          <a:noFill/>
        </p:spPr>
      </p:pic>
      <p:pic>
        <p:nvPicPr>
          <p:cNvPr id="35" name="Picture 3" descr="article109647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811179" y="4254603"/>
            <a:ext cx="997790" cy="5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horoshistka.ru/wp-content/uploads/2012/03/golint24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847641" y="4847522"/>
            <a:ext cx="496134" cy="616809"/>
          </a:xfrm>
          <a:prstGeom prst="rect">
            <a:avLst/>
          </a:prstGeom>
          <a:noFill/>
        </p:spPr>
      </p:pic>
      <p:pic>
        <p:nvPicPr>
          <p:cNvPr id="37" name="Picture 4" descr="Цветовая гама в интерьере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8383844" y="4850981"/>
            <a:ext cx="437769" cy="581885"/>
          </a:xfrm>
          <a:prstGeom prst="rect">
            <a:avLst/>
          </a:prstGeom>
          <a:noFill/>
        </p:spPr>
      </p:pic>
      <p:pic>
        <p:nvPicPr>
          <p:cNvPr id="38" name="Picture 2" descr="animal_refuge_centre_0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814703" y="5487656"/>
            <a:ext cx="994266" cy="4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pn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811180" y="6031894"/>
            <a:ext cx="1010434" cy="5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Щёголева</Template>
  <TotalTime>547</TotalTime>
  <Words>1138</Words>
  <Application>Microsoft Office PowerPoint</Application>
  <PresentationFormat>Экран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Параллакс</vt:lpstr>
      <vt:lpstr>Групповой проект  «Изобразительное искусство»  7 класс,  под редакцией  Б.М. Неменского</vt:lpstr>
      <vt:lpstr>Авторы проекта</vt:lpstr>
      <vt:lpstr>Тема года: «Архитектура и дизайн в жизни человека» </vt:lpstr>
      <vt:lpstr>Задачи года</vt:lpstr>
      <vt:lpstr>Оборудование и основные источники информации </vt:lpstr>
      <vt:lpstr>Метапредметные связи </vt:lpstr>
      <vt:lpstr>Технологии</vt:lpstr>
      <vt:lpstr>Приёмы работы</vt:lpstr>
      <vt:lpstr>План года</vt:lpstr>
      <vt:lpstr>Слайд 10</vt:lpstr>
      <vt:lpstr>Слайд 11</vt:lpstr>
      <vt:lpstr>Слайд 12</vt:lpstr>
      <vt:lpstr>Задачи 1 четверти</vt:lpstr>
      <vt:lpstr>Слайд 14</vt:lpstr>
      <vt:lpstr>Слайд 15</vt:lpstr>
      <vt:lpstr>Слайд 16</vt:lpstr>
      <vt:lpstr>Слайд 17</vt:lpstr>
      <vt:lpstr>III четверть  «Город и человек» (10 ч)</vt:lpstr>
      <vt:lpstr>Цель: «Изучение истории архитектуры и дизайна как развитие образно-стилевого языка конструктивных искусств и технических возможностей эпохи»</vt:lpstr>
      <vt:lpstr> Формирование новых понятий и способов действия.  1. Новые понятия: -архитектура города; - стили в архитектуре ( античная архитектура, готика, романский стиль, классицизм, стиль барокко, рококо, модерн, хай-тек, конструктивизм, модернизм) - пространство города ( городская среда, район, микрорайон, квартал) - дизайн интерьера - ландшафтная архитектура.  2. Организация самостоятельной работы: - выбор объекта исследования (например, определить стиль архитектуры, назвать характерные черты стиля) -проявить творческую фантазию в работе (в зарисовках, в коллажах, в моделировании) - совершенствовать навыки коллективной работы (выбор темы исследования, выбор техники выполнения работы в материале) </vt:lpstr>
      <vt:lpstr>Слайд 21</vt:lpstr>
      <vt:lpstr>Слайд 22</vt:lpstr>
      <vt:lpstr>Формирование новых понятий и способов действия.  1. Новые понятия: -архитектура города; - стили в архитектуре ( античная архитектура, готика, романский стиль, классицизм, стиль барокко, рококо, модерн, хай-тек, конструктивизм, модернизм) - пространство города ( городская среда, район, микрорайон, квартал) - дизайн интерьера - ландшафтная архитектура.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</dc:title>
  <cp:lastModifiedBy>Admin</cp:lastModifiedBy>
  <cp:revision>51</cp:revision>
  <dcterms:modified xsi:type="dcterms:W3CDTF">2015-10-09T07:29:08Z</dcterms:modified>
</cp:coreProperties>
</file>