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07" r:id="rId4"/>
    <p:sldId id="283" r:id="rId5"/>
    <p:sldId id="296" r:id="rId6"/>
    <p:sldId id="282" r:id="rId7"/>
    <p:sldId id="281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301" r:id="rId21"/>
    <p:sldId id="303" r:id="rId22"/>
    <p:sldId id="258" r:id="rId23"/>
    <p:sldId id="272" r:id="rId24"/>
    <p:sldId id="297" r:id="rId25"/>
    <p:sldId id="298" r:id="rId26"/>
    <p:sldId id="299" r:id="rId27"/>
    <p:sldId id="269" r:id="rId28"/>
    <p:sldId id="300" r:id="rId29"/>
    <p:sldId id="271" r:id="rId30"/>
    <p:sldId id="270" r:id="rId31"/>
    <p:sldId id="304" r:id="rId32"/>
    <p:sldId id="306" r:id="rId33"/>
    <p:sldId id="302" r:id="rId34"/>
    <p:sldId id="305" r:id="rId35"/>
    <p:sldId id="277" r:id="rId36"/>
    <p:sldId id="278" r:id="rId37"/>
    <p:sldId id="27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512D9-10C0-4FCC-B9E5-65219EA79DBA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5725C-4FB7-4C34-90B3-D729C7074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80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5725C-4FB7-4C34-90B3-D729C7074F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2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5725C-4FB7-4C34-90B3-D729C7074F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6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5725C-4FB7-4C34-90B3-D729C7074FC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8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5725C-4FB7-4C34-90B3-D729C7074FC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7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967FE-4159-4EB4-8AAA-94AA86EAB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816A9B-38E0-40A3-B5A6-D1D940397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A93AB-B115-4380-B52B-8002E007C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E7880-488B-4F33-9608-A6792700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C814FD-CB48-497E-97DC-FFE3FDFD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8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B0298-F32F-4DA7-BAB1-E2E324921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1FFB4B-48C0-453C-9DD5-7016C8FFF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1D913-17AD-4C6B-9DA1-EB86A5B6D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82BEF-89E2-4C84-BF26-5433A679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42C50-A49D-4E8A-BC39-2AD58EE5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1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B3CDD5-9E5A-479D-95F2-D6BEA484D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688D3A-7C9B-4F74-8CA5-4B149D3D7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F0A8DE-2565-47D9-A6AC-2E7ECAFE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7323C-3FF3-4CA0-A8F6-AB270C3B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BE3512-3761-4EE8-AF31-ABAD6A5D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88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F1C76-BFEC-4205-B6A0-2FD23732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75BF57-5E9C-44E9-8CFD-D6D3EEB60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1DF9CA-8715-4F8C-B9A2-717D12AC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AA26D5-7578-4B4D-87AF-F99AC570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CF0B7-65AB-41AA-A6AA-3044F796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7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F7832-B321-40CB-A08E-9B25EB3F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E21100-D3A8-4ABC-A83A-647E4455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101469-FFE9-4B8D-AF8B-86DECCD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8E4337-50B6-496B-868C-6BDA3DC6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038099-2D23-4452-B3B8-4F308806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7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76B6E-0D16-4880-ABE2-E3FDBEEA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06E154-E05C-47A5-B0F2-402414F11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51C245-2468-4DA8-9899-0DDA9B45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B07D9-FD07-499F-9F93-4FCF05BE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E1EE9D-E5E5-4104-8168-DAE03C50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B76BC6-2DEB-4BB7-8ADF-ACAF49F2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0C24E-82C5-4313-A089-27C9CC32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557338-4F00-475D-AA75-98153831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CE4367-BAF5-418C-B93C-6A4E0F6C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30212D-6ECD-48A5-BACD-325F73E19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74A19F-685F-450F-9416-CED89373A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345D2C-12F8-4AD5-BA1D-F1096EFA9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F28CE1-901E-4B56-B97F-F54CD8A8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E7DF4E-648D-4D1C-BFBC-81CEC6C7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69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F2E09-C6A2-43F3-BCDD-8BDD990C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AE74A6-3E81-4CBB-9DCB-DA81A1CE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E33E96-907E-4400-8071-3C74195E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778EBA-C976-4DCB-BDA2-2C4B11C8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27259B-2282-4FB0-99BE-BB914B2B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CFC31C-0BCF-454C-9CFD-0D84D948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DB6FEF-8E72-4B1D-A5A1-30F15988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19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37271-72EC-4664-BC7E-C0B449A0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BC7D8-C695-47BA-A354-D63C83AB0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C47165-91AC-4C86-B5E4-3AF6C97E5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8254FE-5E73-4FC1-A1C9-C7A4B360B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C428FC-7DE1-4CD1-8BD2-FBB930A3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014DFE-0EE0-4C18-94C0-D378C13B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91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CC268-34CE-4285-96CD-B134C008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018D35-A38A-4548-9D98-6092EC1F4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5B821B-1369-449B-A40D-7A9289D3A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C57FAB-BCD4-4E0F-B882-69D3BB8F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CA3E5-7285-428D-A76E-8C218D4E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17B46-78B4-439E-9E22-60495976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0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4F1BF-512A-4300-B5CA-C6107E84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BD2C9-0242-402A-AC9E-2B5FBFBCB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009C0-B926-47C1-B3C5-1E79F9832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FDE3A-32C8-4EDC-9BA8-EC5EB61A358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1B1A6-4433-46EE-83D1-D4017BAD2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D97C2-DAF0-4623-837B-482AC33E4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2EECD-34E5-478A-B041-C747E53E0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5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.solo@gmail.com" TargetMode="External"/><Relationship Id="rId2" Type="http://schemas.openxmlformats.org/officeDocument/2006/relationships/hyperlink" Target="https://learn.lenreg.ru/s/ez5nGwqipSjjwZ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7EA06-156B-4EBA-92D4-4C9C24100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Аттестация педагогических кадров ГИС СОЛО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2D587E-42F0-4A4F-8AA6-C57880978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2335" y="4805687"/>
            <a:ext cx="9144000" cy="1655762"/>
          </a:xfrm>
        </p:spPr>
        <p:txBody>
          <a:bodyPr/>
          <a:lstStyle/>
          <a:p>
            <a:r>
              <a:rPr lang="ru-RU" dirty="0"/>
              <a:t>Прохождение аттестации педагогами образовательных организаций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83827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F2D67-F2E8-4B50-838F-274FA3F6A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Формирование заявления – </a:t>
            </a:r>
            <a:br>
              <a:rPr lang="ru-RU" dirty="0"/>
            </a:br>
            <a:r>
              <a:rPr lang="ru-RU" dirty="0"/>
              <a:t>раздел «Аттестация»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7C4C89-9BA3-4822-B2D5-F79E755A7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71" t="43916" r="17865" b="20703"/>
          <a:stretch/>
        </p:blipFill>
        <p:spPr>
          <a:xfrm>
            <a:off x="1080796" y="2110565"/>
            <a:ext cx="10030408" cy="396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3D511-519B-48EE-9A0B-18656A3E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Обязательные поля для заполнения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193BB9-B360-4FB0-9938-382CCE07E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5093283"/>
          </a:xfrm>
        </p:spPr>
        <p:txBody>
          <a:bodyPr>
            <a:normAutofit/>
          </a:bodyPr>
          <a:lstStyle/>
          <a:p>
            <a:r>
              <a:rPr lang="ru-RU" dirty="0"/>
              <a:t>Муниципалитет,</a:t>
            </a:r>
          </a:p>
          <a:p>
            <a:r>
              <a:rPr lang="ru-RU" dirty="0"/>
              <a:t>Образовательная организация,</a:t>
            </a:r>
          </a:p>
          <a:p>
            <a:r>
              <a:rPr lang="ru-RU" dirty="0"/>
              <a:t>Направление,</a:t>
            </a:r>
          </a:p>
          <a:p>
            <a:r>
              <a:rPr lang="ru-RU" dirty="0"/>
              <a:t>Должность,</a:t>
            </a:r>
          </a:p>
          <a:p>
            <a:r>
              <a:rPr lang="ru-RU" dirty="0"/>
              <a:t>Вид должности,</a:t>
            </a:r>
          </a:p>
          <a:p>
            <a:r>
              <a:rPr lang="ru-RU" dirty="0"/>
              <a:t>Предмет,</a:t>
            </a:r>
          </a:p>
          <a:p>
            <a:r>
              <a:rPr lang="ru-RU" dirty="0"/>
              <a:t>Провести аттестацию на категорию,</a:t>
            </a:r>
          </a:p>
          <a:p>
            <a:r>
              <a:rPr lang="ru-RU" dirty="0"/>
              <a:t>Текущая квалификационная категория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542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59BD2-3FEC-42DC-862F-B4CF654F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Подраздел «Результаты»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CC29FD3-7805-4A48-9738-1F5BBD126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138" t="36848" r="23988" b="42031"/>
          <a:stretch/>
        </p:blipFill>
        <p:spPr>
          <a:xfrm>
            <a:off x="658567" y="2222532"/>
            <a:ext cx="10612812" cy="33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52976-8082-40F4-B453-C9D54B0B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491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Обязательные поля для заполнения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4BE5B-EE6A-4176-937F-C59D4E592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Результаты работы,</a:t>
            </a:r>
          </a:p>
          <a:p>
            <a:r>
              <a:rPr lang="ru-RU" dirty="0"/>
              <a:t>Уровень обученности,</a:t>
            </a:r>
          </a:p>
          <a:p>
            <a:r>
              <a:rPr lang="ru-RU" dirty="0"/>
              <a:t>Качество обученности,</a:t>
            </a:r>
          </a:p>
          <a:p>
            <a:r>
              <a:rPr lang="ru-RU" dirty="0"/>
              <a:t>Средний балл,</a:t>
            </a:r>
          </a:p>
          <a:p>
            <a:r>
              <a:rPr lang="ru-RU" dirty="0"/>
              <a:t>Средний балл ОГЭ, ЕГЭ</a:t>
            </a:r>
          </a:p>
        </p:txBody>
      </p:sp>
    </p:spTree>
    <p:extLst>
      <p:ext uri="{BB962C8B-B14F-4D97-AF65-F5344CB8AC3E}">
        <p14:creationId xmlns:p14="http://schemas.microsoft.com/office/powerpoint/2010/main" val="88647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72807-AB3D-4B44-99A5-DCF4361E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 «Сведения»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2B0A5A-09DE-4FEC-B9DE-BD2064E22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7" t="47677" r="20127" b="25949"/>
          <a:stretch/>
        </p:blipFill>
        <p:spPr>
          <a:xfrm>
            <a:off x="1007706" y="1894114"/>
            <a:ext cx="9911833" cy="33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14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3886B-44BD-4011-BD9A-C7830AA9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Обязательные поля для заполнения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5B0E8-5738-47C9-A8F7-ADDF59880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Закончил образовательное учреждение,</a:t>
            </a:r>
          </a:p>
          <a:p>
            <a:r>
              <a:rPr lang="ru-RU" dirty="0"/>
              <a:t>Год окончания обучения, </a:t>
            </a:r>
          </a:p>
          <a:p>
            <a:r>
              <a:rPr lang="ru-RU" dirty="0"/>
              <a:t>Квалификация/Специальность,</a:t>
            </a:r>
          </a:p>
          <a:p>
            <a:r>
              <a:rPr lang="ru-RU" dirty="0">
                <a:solidFill>
                  <a:schemeClr val="accent1"/>
                </a:solidFill>
              </a:rPr>
              <a:t>Стаж педагогической работы общий*, </a:t>
            </a:r>
          </a:p>
          <a:p>
            <a:r>
              <a:rPr lang="ru-RU" dirty="0">
                <a:solidFill>
                  <a:schemeClr val="accent1"/>
                </a:solidFill>
              </a:rPr>
              <a:t>Стаж в данной должности*,</a:t>
            </a:r>
          </a:p>
          <a:p>
            <a:r>
              <a:rPr lang="ru-RU" dirty="0">
                <a:solidFill>
                  <a:schemeClr val="accent1"/>
                </a:solidFill>
              </a:rPr>
              <a:t>Стаж в данном учреждении*</a:t>
            </a:r>
          </a:p>
          <a:p>
            <a:endParaRPr lang="ru-RU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* Сведения автоматически подтягиваются из подсистемы «Электронная школа» (карточка педагога) </a:t>
            </a:r>
            <a:r>
              <a:rPr lang="ru-RU" dirty="0"/>
              <a:t>– ЗАПОЛНЯЕТСЯ АДМИНИСТРАТОРОМ ПОДСИСТЕМЫ ШКОЛЫ</a:t>
            </a:r>
          </a:p>
        </p:txBody>
      </p:sp>
    </p:spTree>
    <p:extLst>
      <p:ext uri="{BB962C8B-B14F-4D97-AF65-F5344CB8AC3E}">
        <p14:creationId xmlns:p14="http://schemas.microsoft.com/office/powerpoint/2010/main" val="270860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54548-EE4B-4245-8313-7745D3AF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 «Контакты»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B984A30-7AA3-45C1-87F6-076CADD04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587" t="39099" r="24952" b="38815"/>
          <a:stretch/>
        </p:blipFill>
        <p:spPr>
          <a:xfrm>
            <a:off x="718457" y="1894115"/>
            <a:ext cx="10173812" cy="35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5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BFB0D-F604-4B50-8CC6-E7527ADB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Обязательные поля для заполнения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D7231F-0ADB-4BC0-BB57-CF0A27316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4396" cy="4351338"/>
          </a:xfrm>
        </p:spPr>
        <p:txBody>
          <a:bodyPr/>
          <a:lstStyle/>
          <a:p>
            <a:r>
              <a:rPr lang="ru-RU" dirty="0"/>
              <a:t>Телефон рабочий</a:t>
            </a:r>
          </a:p>
          <a:p>
            <a:r>
              <a:rPr lang="en-US" dirty="0"/>
              <a:t>Email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ЗАПОЛНЯЮТСЯ В КАРТОЧКЕ ПЕДАГОГА </a:t>
            </a:r>
            <a:r>
              <a:rPr lang="ru-RU" b="1" dirty="0">
                <a:solidFill>
                  <a:srgbClr val="FF0000"/>
                </a:solidFill>
              </a:rPr>
              <a:t>(!!!! Если есть права</a:t>
            </a:r>
            <a:r>
              <a:rPr lang="ru-RU" dirty="0"/>
              <a:t>) </a:t>
            </a:r>
          </a:p>
          <a:p>
            <a:pPr marL="0" indent="0">
              <a:buNone/>
            </a:pPr>
            <a:r>
              <a:rPr lang="ru-RU" dirty="0"/>
              <a:t>в подсистеме «Электронная школа» (можно заполнить педагогом самостоятельно)</a:t>
            </a:r>
          </a:p>
          <a:p>
            <a:pPr marL="0" indent="0">
              <a:buNone/>
            </a:pPr>
            <a:r>
              <a:rPr lang="ru-RU" dirty="0"/>
              <a:t>Управление – Сотрудники – Нажимаем на свое ФИО – Карточка </a:t>
            </a:r>
          </a:p>
        </p:txBody>
      </p:sp>
    </p:spTree>
    <p:extLst>
      <p:ext uri="{BB962C8B-B14F-4D97-AF65-F5344CB8AC3E}">
        <p14:creationId xmlns:p14="http://schemas.microsoft.com/office/powerpoint/2010/main" val="1553556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8DD54-DDA0-4903-8B73-4844F369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1912"/>
          </a:xfrm>
        </p:spPr>
        <p:txBody>
          <a:bodyPr>
            <a:normAutofit/>
          </a:bodyPr>
          <a:lstStyle/>
          <a:p>
            <a:r>
              <a:rPr lang="ru-RU" sz="3500" dirty="0"/>
              <a:t>Карточка сотрудника образовательной организации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E5ED48-0E4A-43C5-B1B3-AA2B5D1D9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1" t="35510" r="19949" b="17242"/>
          <a:stretch/>
        </p:blipFill>
        <p:spPr>
          <a:xfrm>
            <a:off x="1129002" y="1129005"/>
            <a:ext cx="9479903" cy="536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4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69DF1-3514-4F7E-BEED-27EA907D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r>
              <a:rPr lang="ru-RU" dirty="0"/>
              <a:t>Где найти поля «Телефон» и «</a:t>
            </a:r>
            <a:r>
              <a:rPr lang="en-US" dirty="0"/>
              <a:t>E-mail</a:t>
            </a:r>
            <a:r>
              <a:rPr lang="ru-RU" dirty="0"/>
              <a:t>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48C51A-F249-48DC-B0A4-51FCD4411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9" t="32653" r="13137" b="16599"/>
          <a:stretch/>
        </p:blipFill>
        <p:spPr>
          <a:xfrm>
            <a:off x="1008082" y="1408921"/>
            <a:ext cx="10469325" cy="51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18053-4BC7-43E1-A459-52EC5831E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пользователей со стороны </a:t>
            </a:r>
            <a:r>
              <a:rPr lang="ru-RU" dirty="0" err="1"/>
              <a:t>аттестующихся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D59FB5-8A69-4EA2-99E9-5A61D48A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75560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413D01E-18EA-4201-8AA5-08E80061E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952497"/>
              </p:ext>
            </p:extLst>
          </p:nvPr>
        </p:nvGraphicFramePr>
        <p:xfrm>
          <a:off x="912326" y="2141220"/>
          <a:ext cx="10844245" cy="2575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0858">
                  <a:extLst>
                    <a:ext uri="{9D8B030D-6E8A-4147-A177-3AD203B41FA5}">
                      <a16:colId xmlns:a16="http://schemas.microsoft.com/office/drawing/2014/main" val="2086333234"/>
                    </a:ext>
                  </a:extLst>
                </a:gridCol>
                <a:gridCol w="7823387">
                  <a:extLst>
                    <a:ext uri="{9D8B030D-6E8A-4147-A177-3AD203B41FA5}">
                      <a16:colId xmlns:a16="http://schemas.microsoft.com/office/drawing/2014/main" val="1398352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Пользователь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Роль пользователя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19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/>
                        <a:t>Преподаватель, педагог</a:t>
                      </a:r>
                    </a:p>
                    <a:p>
                      <a:r>
                        <a:rPr lang="ru-RU" dirty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Заявитель, создающий заявления на проведение аттестации,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наполняющий портфолио, 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уточняющий  материалы портфолио (дорабатывающий, при необходимости) 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ознакомляющийся с экспертным заключением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42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9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0733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E68873-0539-4E35-A2DF-DB3EA1DA4FEE}"/>
              </a:ext>
            </a:extLst>
          </p:cNvPr>
          <p:cNvSpPr txBox="1"/>
          <p:nvPr/>
        </p:nvSpPr>
        <p:spPr>
          <a:xfrm>
            <a:off x="1142770" y="5167312"/>
            <a:ext cx="10417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Заявления подаются из подсистем образовательной организации, в которой работает аттестующийся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ВСЕ этапы аттестации для педагога ведутся из той же подсистемы </a:t>
            </a:r>
          </a:p>
        </p:txBody>
      </p:sp>
    </p:spTree>
    <p:extLst>
      <p:ext uri="{BB962C8B-B14F-4D97-AF65-F5344CB8AC3E}">
        <p14:creationId xmlns:p14="http://schemas.microsoft.com/office/powerpoint/2010/main" val="3909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C7871-7E73-4DC9-86E3-D5615DA3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3716"/>
          </a:xfrm>
        </p:spPr>
        <p:txBody>
          <a:bodyPr>
            <a:noAutofit/>
          </a:bodyPr>
          <a:lstStyle/>
          <a:p>
            <a:pPr algn="ctr"/>
            <a:r>
              <a:rPr lang="ru-RU" sz="3500" dirty="0"/>
              <a:t>В разделе «Примечание» можно добавить дополнительную информацию по заявлению</a:t>
            </a:r>
            <a:br>
              <a:rPr lang="ru-RU" sz="3500" dirty="0"/>
            </a:br>
            <a:endParaRPr lang="ru-RU" sz="35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672B762-913C-44FA-8005-301D4994B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29" t="71478" r="11684" b="13940"/>
          <a:stretch/>
        </p:blipFill>
        <p:spPr>
          <a:xfrm>
            <a:off x="643812" y="2539157"/>
            <a:ext cx="11293443" cy="16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8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FDC0A-17DD-49FC-86DF-EDB87983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Отправка заявления в АК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E181B6-6131-43F1-9AC2-8AA925664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26" t="36848" r="15905" b="24233"/>
          <a:stretch/>
        </p:blipFill>
        <p:spPr>
          <a:xfrm>
            <a:off x="1408922" y="1690688"/>
            <a:ext cx="9850736" cy="41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52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9BE51-2C21-417C-B2E4-9A76F587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 ПЕРЕДАЧИ ЗАЯВЛЕНИЯ ЭКСПЕРТУ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A9723-AFE9-4384-9309-DCE6E61FF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Заявление получает статус </a:t>
            </a:r>
          </a:p>
          <a:p>
            <a:pPr marL="0" indent="0" algn="ctr">
              <a:buNone/>
            </a:pPr>
            <a:r>
              <a:rPr lang="ru-RU" b="1" dirty="0"/>
              <a:t>«Экспертиза назначена, портфолио на подтверждении»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!!!!! педагогу необходимо подтвердить портфолио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После изменения статуса заявления на «Портфолио подтверждено» доступы к материалам для педагога закрываются</a:t>
            </a:r>
          </a:p>
        </p:txBody>
      </p:sp>
    </p:spTree>
    <p:extLst>
      <p:ext uri="{BB962C8B-B14F-4D97-AF65-F5344CB8AC3E}">
        <p14:creationId xmlns:p14="http://schemas.microsoft.com/office/powerpoint/2010/main" val="650817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78163-4CE9-4B0B-B0E5-F61763DB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550"/>
          </a:xfrm>
        </p:spPr>
        <p:txBody>
          <a:bodyPr>
            <a:noAutofit/>
          </a:bodyPr>
          <a:lstStyle/>
          <a:p>
            <a:r>
              <a:rPr lang="ru-RU" sz="3500" dirty="0"/>
              <a:t>Страница аттестации </a:t>
            </a:r>
          </a:p>
        </p:txBody>
      </p:sp>
      <p:pic>
        <p:nvPicPr>
          <p:cNvPr id="13" name="Объект 8">
            <a:extLst>
              <a:ext uri="{FF2B5EF4-FFF2-40B4-BE49-F238E27FC236}">
                <a16:creationId xmlns:a16="http://schemas.microsoft.com/office/drawing/2014/main" id="{A9A1B685-4FF2-422F-B90A-0321CC4AB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05" t="34597" r="13131" b="14797"/>
          <a:stretch/>
        </p:blipFill>
        <p:spPr>
          <a:xfrm>
            <a:off x="856068" y="1492898"/>
            <a:ext cx="10444736" cy="4999976"/>
          </a:xfrm>
          <a:prstGeom prst="rect">
            <a:avLst/>
          </a:prstGeom>
        </p:spPr>
      </p:pic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D119A1F6-5663-421D-92F6-26CE2D3FDC36}"/>
              </a:ext>
            </a:extLst>
          </p:cNvPr>
          <p:cNvSpPr/>
          <p:nvPr/>
        </p:nvSpPr>
        <p:spPr>
          <a:xfrm>
            <a:off x="1063690" y="3461225"/>
            <a:ext cx="5435199" cy="660131"/>
          </a:xfrm>
          <a:custGeom>
            <a:avLst/>
            <a:gdLst>
              <a:gd name="connsiteX0" fmla="*/ 0 w 5435199"/>
              <a:gd name="connsiteY0" fmla="*/ 532277 h 660131"/>
              <a:gd name="connsiteX1" fmla="*/ 5355771 w 5435199"/>
              <a:gd name="connsiteY1" fmla="*/ 625583 h 660131"/>
              <a:gd name="connsiteX2" fmla="*/ 3200400 w 5435199"/>
              <a:gd name="connsiteY2" fmla="*/ 19093 h 660131"/>
              <a:gd name="connsiteX3" fmla="*/ 3107094 w 5435199"/>
              <a:gd name="connsiteY3" fmla="*/ 140391 h 660131"/>
              <a:gd name="connsiteX4" fmla="*/ 3107094 w 5435199"/>
              <a:gd name="connsiteY4" fmla="*/ 140391 h 66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5199" h="660131">
                <a:moveTo>
                  <a:pt x="0" y="532277"/>
                </a:moveTo>
                <a:cubicBezTo>
                  <a:pt x="2411185" y="621695"/>
                  <a:pt x="4822371" y="711114"/>
                  <a:pt x="5355771" y="625583"/>
                </a:cubicBezTo>
                <a:cubicBezTo>
                  <a:pt x="5889171" y="540052"/>
                  <a:pt x="3575179" y="99958"/>
                  <a:pt x="3200400" y="19093"/>
                </a:cubicBezTo>
                <a:cubicBezTo>
                  <a:pt x="2825621" y="-61772"/>
                  <a:pt x="3107094" y="140391"/>
                  <a:pt x="3107094" y="140391"/>
                </a:cubicBezTo>
                <a:lnTo>
                  <a:pt x="3107094" y="140391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8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DECE5-9E93-4E4D-8FDA-8DB89082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Не торопитесь нажимать кнопку «Портфолио подтверждено», пока не заполните разделы «Портфолио» и «Файлы»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019370-EF02-4912-A042-1ACA988B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63" t="62687" r="15303" b="23589"/>
          <a:stretch/>
        </p:blipFill>
        <p:spPr>
          <a:xfrm>
            <a:off x="531844" y="2767143"/>
            <a:ext cx="11271380" cy="18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85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25696-B9A9-4124-A248-ADC9CEC69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 «Портфолио»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B998C6-A3AC-4288-B32E-01663ABC4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05" t="23017" r="15061" b="29165"/>
          <a:stretch/>
        </p:blipFill>
        <p:spPr>
          <a:xfrm>
            <a:off x="1962539" y="1968758"/>
            <a:ext cx="8619101" cy="43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00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E41B9-FCF3-490E-8578-7338F7B8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 «Файлы»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75A48C-9182-4F9B-9850-F7D316159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14" t="56683" r="12891" b="32167"/>
          <a:stretch/>
        </p:blipFill>
        <p:spPr>
          <a:xfrm>
            <a:off x="838200" y="2323322"/>
            <a:ext cx="1030560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2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9BCC7-B20F-4B39-BC5F-DD3C1A58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5" y="365126"/>
            <a:ext cx="11569958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dirty="0"/>
              <a:t>Материалы портфолио, распределенные по критериям </a:t>
            </a:r>
            <a:br>
              <a:rPr lang="ru-RU" sz="3500" dirty="0"/>
            </a:br>
            <a:r>
              <a:rPr lang="ru-RU" sz="3500" b="1" dirty="0"/>
              <a:t>(раздел «Файлы»)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1778A6-2677-4E50-845A-E0104B5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" t="5321" r="13051" b="17091"/>
          <a:stretch/>
        </p:blipFill>
        <p:spPr>
          <a:xfrm>
            <a:off x="1306284" y="1455576"/>
            <a:ext cx="9237470" cy="47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9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CB0AE-510F-4864-889C-44921D8F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500" dirty="0"/>
              <a:t>Окно добавления файла </a:t>
            </a:r>
            <a:br>
              <a:rPr lang="ru-RU" sz="3500" dirty="0"/>
            </a:br>
            <a:r>
              <a:rPr lang="ru-RU" sz="3500" dirty="0"/>
              <a:t>(</a:t>
            </a:r>
            <a:r>
              <a:rPr lang="ru-RU" sz="3500" b="1" dirty="0"/>
              <a:t>размер загружаемого файла до 2 Мбайт; </a:t>
            </a:r>
            <a:br>
              <a:rPr lang="ru-RU" sz="3500" b="1" dirty="0"/>
            </a:br>
            <a:r>
              <a:rPr lang="ru-RU" sz="3500" b="1" dirty="0"/>
              <a:t>описание не более - 300 символов</a:t>
            </a:r>
            <a:r>
              <a:rPr lang="ru-RU" sz="3500" dirty="0"/>
              <a:t>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E85F7E-34DE-407C-ACDD-29CCC0CD5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29" t="26761" r="15061" b="29494"/>
          <a:stretch/>
        </p:blipFill>
        <p:spPr>
          <a:xfrm>
            <a:off x="1427584" y="2090057"/>
            <a:ext cx="9582538" cy="44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08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2F7EA-E18C-4CD5-B76E-ACF8B287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87100" cy="863600"/>
          </a:xfrm>
        </p:spPr>
        <p:txBody>
          <a:bodyPr>
            <a:noAutofit/>
          </a:bodyPr>
          <a:lstStyle/>
          <a:p>
            <a:r>
              <a:rPr lang="ru-RU" sz="3500" dirty="0"/>
              <a:t>Кнопка «Редактирование» – это добавление комментария для общения с экспертом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B12D5B-674D-4FAD-97BD-6E01E7A61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" t="4306" r="14376" b="15278"/>
          <a:stretch/>
        </p:blipFill>
        <p:spPr>
          <a:xfrm>
            <a:off x="1225368" y="1400175"/>
            <a:ext cx="9490257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8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8E620-D00F-4ACD-90DD-E0677CA1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Начало работы – вход в подсистему образовательной организации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E56787-A3B1-4E9D-B7A1-4D5459000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04" t="4214" r="29216" b="9287"/>
          <a:stretch/>
        </p:blipFill>
        <p:spPr>
          <a:xfrm>
            <a:off x="4049486" y="1711651"/>
            <a:ext cx="3918856" cy="47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4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D4BDC-5657-477A-A456-E89066A8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855"/>
          </a:xfrm>
        </p:spPr>
        <p:txBody>
          <a:bodyPr>
            <a:normAutofit/>
          </a:bodyPr>
          <a:lstStyle/>
          <a:p>
            <a:r>
              <a:rPr lang="ru-RU" sz="3500" dirty="0"/>
              <a:t>Работа с примечаниями (общение с экспертом)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3B132-03B0-4B58-BEBB-8471285BB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9" t="5453" r="13423" b="16271"/>
          <a:stretch/>
        </p:blipFill>
        <p:spPr>
          <a:xfrm>
            <a:off x="908180" y="1212980"/>
            <a:ext cx="10375640" cy="52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04CAD-257C-4F38-AC01-B61B8E23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Подтверждение материалов – кнопка «Отправить на рассмотрение эксперту»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B37B00-9C73-457D-BAE6-0E6310CC2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16" t="20015" r="13615" b="38814"/>
          <a:stretch/>
        </p:blipFill>
        <p:spPr>
          <a:xfrm>
            <a:off x="1483568" y="2202024"/>
            <a:ext cx="9002829" cy="36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9BE51-2C21-417C-B2E4-9A76F587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 ПЕРЕДАЧИ ЗАЯВЛЕНИЯ ЭКСПЕРТУ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A9723-AFE9-4384-9309-DCE6E61FF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Заявление получает статус </a:t>
            </a:r>
          </a:p>
          <a:p>
            <a:pPr marL="0" indent="0" algn="ctr">
              <a:buNone/>
            </a:pPr>
            <a:r>
              <a:rPr lang="ru-RU" b="1" dirty="0"/>
              <a:t>«Экспертиза назначена, портфолио на подтверждении»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!!!!! педагогу необходимо подтвердить портфолио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После изменения статуса заявления на «Портфолио подтверждено» доступы к материалам для педагога закрываются</a:t>
            </a:r>
          </a:p>
        </p:txBody>
      </p:sp>
    </p:spTree>
    <p:extLst>
      <p:ext uri="{BB962C8B-B14F-4D97-AF65-F5344CB8AC3E}">
        <p14:creationId xmlns:p14="http://schemas.microsoft.com/office/powerpoint/2010/main" val="985970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734D7-FB77-4003-88A4-CDDFFCC9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Кнопка «Обновить портфолио» - после доработки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EA85B4F-5B38-4D98-83E7-20AEED245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0" t="31380" r="14941" b="24018"/>
          <a:stretch/>
        </p:blipFill>
        <p:spPr>
          <a:xfrm>
            <a:off x="1660847" y="1931436"/>
            <a:ext cx="9103983" cy="41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87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778C9-A1A2-4785-9857-6CE4E859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153"/>
          </a:xfrm>
        </p:spPr>
        <p:txBody>
          <a:bodyPr/>
          <a:lstStyle/>
          <a:p>
            <a:r>
              <a:rPr lang="ru-RU" dirty="0"/>
              <a:t>Экспертиза завершена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C88297-94F5-4A33-AEF5-6622735FE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077" t="41530" r="12407" b="17371"/>
          <a:stretch/>
        </p:blipFill>
        <p:spPr>
          <a:xfrm>
            <a:off x="639558" y="1595534"/>
            <a:ext cx="10515600" cy="43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3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BD576-5C13-4B15-A45A-046DD3AC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500"/>
          </a:xfrm>
        </p:spPr>
        <p:txBody>
          <a:bodyPr/>
          <a:lstStyle/>
          <a:p>
            <a:r>
              <a:rPr lang="ru-RU" dirty="0"/>
              <a:t>Дата АК назначена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420E3-0081-4BC0-8B40-7F1762FFA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" t="5324" r="13751" b="17361"/>
          <a:stretch/>
        </p:blipFill>
        <p:spPr>
          <a:xfrm>
            <a:off x="838200" y="1350169"/>
            <a:ext cx="10115550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12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89DC7-DB72-4A29-A54D-C51EE47D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887"/>
          </a:xfrm>
        </p:spPr>
        <p:txBody>
          <a:bodyPr>
            <a:noAutofit/>
          </a:bodyPr>
          <a:lstStyle/>
          <a:p>
            <a:r>
              <a:rPr lang="ru-RU" sz="3500" dirty="0"/>
              <a:t>Заявление передано в аттестационную комиссию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DA152-2F3A-40F2-B551-97F329AD5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1" t="34286" r="14745" b="15918"/>
          <a:stretch/>
        </p:blipFill>
        <p:spPr>
          <a:xfrm>
            <a:off x="746448" y="1222310"/>
            <a:ext cx="10515599" cy="5254982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31B3B639-2F3B-4521-A2A6-59E5B13D71D0}"/>
              </a:ext>
            </a:extLst>
          </p:cNvPr>
          <p:cNvSpPr/>
          <p:nvPr/>
        </p:nvSpPr>
        <p:spPr>
          <a:xfrm>
            <a:off x="5225143" y="3331029"/>
            <a:ext cx="328247" cy="335902"/>
          </a:xfrm>
          <a:custGeom>
            <a:avLst/>
            <a:gdLst>
              <a:gd name="connsiteX0" fmla="*/ 0 w 328247"/>
              <a:gd name="connsiteY0" fmla="*/ 9330 h 335902"/>
              <a:gd name="connsiteX1" fmla="*/ 27992 w 328247"/>
              <a:gd name="connsiteY1" fmla="*/ 55983 h 335902"/>
              <a:gd name="connsiteX2" fmla="*/ 37322 w 328247"/>
              <a:gd name="connsiteY2" fmla="*/ 83975 h 335902"/>
              <a:gd name="connsiteX3" fmla="*/ 74645 w 328247"/>
              <a:gd name="connsiteY3" fmla="*/ 139959 h 335902"/>
              <a:gd name="connsiteX4" fmla="*/ 83975 w 328247"/>
              <a:gd name="connsiteY4" fmla="*/ 167951 h 335902"/>
              <a:gd name="connsiteX5" fmla="*/ 121298 w 328247"/>
              <a:gd name="connsiteY5" fmla="*/ 242595 h 335902"/>
              <a:gd name="connsiteX6" fmla="*/ 130628 w 328247"/>
              <a:gd name="connsiteY6" fmla="*/ 279918 h 335902"/>
              <a:gd name="connsiteX7" fmla="*/ 167951 w 328247"/>
              <a:gd name="connsiteY7" fmla="*/ 335902 h 335902"/>
              <a:gd name="connsiteX8" fmla="*/ 205273 w 328247"/>
              <a:gd name="connsiteY8" fmla="*/ 307910 h 335902"/>
              <a:gd name="connsiteX9" fmla="*/ 223935 w 328247"/>
              <a:gd name="connsiteY9" fmla="*/ 261257 h 335902"/>
              <a:gd name="connsiteX10" fmla="*/ 261257 w 328247"/>
              <a:gd name="connsiteY10" fmla="*/ 205273 h 335902"/>
              <a:gd name="connsiteX11" fmla="*/ 270588 w 328247"/>
              <a:gd name="connsiteY11" fmla="*/ 149289 h 335902"/>
              <a:gd name="connsiteX12" fmla="*/ 298579 w 328247"/>
              <a:gd name="connsiteY12" fmla="*/ 102636 h 335902"/>
              <a:gd name="connsiteX13" fmla="*/ 307910 w 328247"/>
              <a:gd name="connsiteY13" fmla="*/ 74644 h 335902"/>
              <a:gd name="connsiteX14" fmla="*/ 326571 w 328247"/>
              <a:gd name="connsiteY14" fmla="*/ 46653 h 335902"/>
              <a:gd name="connsiteX15" fmla="*/ 326571 w 328247"/>
              <a:gd name="connsiteY15" fmla="*/ 0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8247" h="335902">
                <a:moveTo>
                  <a:pt x="0" y="9330"/>
                </a:moveTo>
                <a:cubicBezTo>
                  <a:pt x="9331" y="24881"/>
                  <a:pt x="19882" y="39762"/>
                  <a:pt x="27992" y="55983"/>
                </a:cubicBezTo>
                <a:cubicBezTo>
                  <a:pt x="32390" y="64780"/>
                  <a:pt x="32546" y="75377"/>
                  <a:pt x="37322" y="83975"/>
                </a:cubicBezTo>
                <a:cubicBezTo>
                  <a:pt x="48214" y="103581"/>
                  <a:pt x="74645" y="139959"/>
                  <a:pt x="74645" y="139959"/>
                </a:cubicBezTo>
                <a:cubicBezTo>
                  <a:pt x="77755" y="149290"/>
                  <a:pt x="79576" y="159154"/>
                  <a:pt x="83975" y="167951"/>
                </a:cubicBezTo>
                <a:cubicBezTo>
                  <a:pt x="118263" y="236526"/>
                  <a:pt x="89010" y="145728"/>
                  <a:pt x="121298" y="242595"/>
                </a:cubicBezTo>
                <a:cubicBezTo>
                  <a:pt x="125353" y="254761"/>
                  <a:pt x="126125" y="267911"/>
                  <a:pt x="130628" y="279918"/>
                </a:cubicBezTo>
                <a:cubicBezTo>
                  <a:pt x="144184" y="316068"/>
                  <a:pt x="145173" y="313122"/>
                  <a:pt x="167951" y="335902"/>
                </a:cubicBezTo>
                <a:cubicBezTo>
                  <a:pt x="180392" y="326571"/>
                  <a:pt x="195942" y="320351"/>
                  <a:pt x="205273" y="307910"/>
                </a:cubicBezTo>
                <a:cubicBezTo>
                  <a:pt x="215322" y="294511"/>
                  <a:pt x="215915" y="275961"/>
                  <a:pt x="223935" y="261257"/>
                </a:cubicBezTo>
                <a:cubicBezTo>
                  <a:pt x="234675" y="241568"/>
                  <a:pt x="248816" y="223934"/>
                  <a:pt x="261257" y="205273"/>
                </a:cubicBezTo>
                <a:cubicBezTo>
                  <a:pt x="264367" y="186612"/>
                  <a:pt x="264123" y="167069"/>
                  <a:pt x="270588" y="149289"/>
                </a:cubicBezTo>
                <a:cubicBezTo>
                  <a:pt x="276786" y="132246"/>
                  <a:pt x="290469" y="118857"/>
                  <a:pt x="298579" y="102636"/>
                </a:cubicBezTo>
                <a:cubicBezTo>
                  <a:pt x="302977" y="93839"/>
                  <a:pt x="303511" y="83441"/>
                  <a:pt x="307910" y="74644"/>
                </a:cubicBezTo>
                <a:cubicBezTo>
                  <a:pt x="312925" y="64614"/>
                  <a:pt x="323851" y="57532"/>
                  <a:pt x="326571" y="46653"/>
                </a:cubicBezTo>
                <a:cubicBezTo>
                  <a:pt x="330343" y="31566"/>
                  <a:pt x="326571" y="15551"/>
                  <a:pt x="326571" y="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F54BD877-8656-4679-AC52-813E257A6C5A}"/>
              </a:ext>
            </a:extLst>
          </p:cNvPr>
          <p:cNvSpPr/>
          <p:nvPr/>
        </p:nvSpPr>
        <p:spPr>
          <a:xfrm>
            <a:off x="5449078" y="5682343"/>
            <a:ext cx="587828" cy="634481"/>
          </a:xfrm>
          <a:custGeom>
            <a:avLst/>
            <a:gdLst>
              <a:gd name="connsiteX0" fmla="*/ 0 w 587828"/>
              <a:gd name="connsiteY0" fmla="*/ 139959 h 634481"/>
              <a:gd name="connsiteX1" fmla="*/ 46653 w 587828"/>
              <a:gd name="connsiteY1" fmla="*/ 149290 h 634481"/>
              <a:gd name="connsiteX2" fmla="*/ 83975 w 587828"/>
              <a:gd name="connsiteY2" fmla="*/ 289249 h 634481"/>
              <a:gd name="connsiteX3" fmla="*/ 102636 w 587828"/>
              <a:gd name="connsiteY3" fmla="*/ 345233 h 634481"/>
              <a:gd name="connsiteX4" fmla="*/ 111967 w 587828"/>
              <a:gd name="connsiteY4" fmla="*/ 382555 h 634481"/>
              <a:gd name="connsiteX5" fmla="*/ 130628 w 587828"/>
              <a:gd name="connsiteY5" fmla="*/ 429208 h 634481"/>
              <a:gd name="connsiteX6" fmla="*/ 149289 w 587828"/>
              <a:gd name="connsiteY6" fmla="*/ 513184 h 634481"/>
              <a:gd name="connsiteX7" fmla="*/ 158620 w 587828"/>
              <a:gd name="connsiteY7" fmla="*/ 550506 h 634481"/>
              <a:gd name="connsiteX8" fmla="*/ 205273 w 587828"/>
              <a:gd name="connsiteY8" fmla="*/ 634481 h 634481"/>
              <a:gd name="connsiteX9" fmla="*/ 298579 w 587828"/>
              <a:gd name="connsiteY9" fmla="*/ 503853 h 634481"/>
              <a:gd name="connsiteX10" fmla="*/ 345232 w 587828"/>
              <a:gd name="connsiteY10" fmla="*/ 447869 h 634481"/>
              <a:gd name="connsiteX11" fmla="*/ 391885 w 587828"/>
              <a:gd name="connsiteY11" fmla="*/ 382555 h 634481"/>
              <a:gd name="connsiteX12" fmla="*/ 513183 w 587828"/>
              <a:gd name="connsiteY12" fmla="*/ 242596 h 634481"/>
              <a:gd name="connsiteX13" fmla="*/ 550506 w 587828"/>
              <a:gd name="connsiteY13" fmla="*/ 139959 h 634481"/>
              <a:gd name="connsiteX14" fmla="*/ 578498 w 587828"/>
              <a:gd name="connsiteY14" fmla="*/ 55984 h 634481"/>
              <a:gd name="connsiteX15" fmla="*/ 587828 w 587828"/>
              <a:gd name="connsiteY15" fmla="*/ 27992 h 634481"/>
              <a:gd name="connsiteX16" fmla="*/ 587828 w 587828"/>
              <a:gd name="connsiteY16" fmla="*/ 0 h 6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7828" h="634481">
                <a:moveTo>
                  <a:pt x="0" y="139959"/>
                </a:moveTo>
                <a:cubicBezTo>
                  <a:pt x="15551" y="143069"/>
                  <a:pt x="36746" y="136906"/>
                  <a:pt x="46653" y="149290"/>
                </a:cubicBezTo>
                <a:cubicBezTo>
                  <a:pt x="75090" y="184837"/>
                  <a:pt x="73343" y="246720"/>
                  <a:pt x="83975" y="289249"/>
                </a:cubicBezTo>
                <a:cubicBezTo>
                  <a:pt x="88746" y="308332"/>
                  <a:pt x="96984" y="326392"/>
                  <a:pt x="102636" y="345233"/>
                </a:cubicBezTo>
                <a:cubicBezTo>
                  <a:pt x="106321" y="357516"/>
                  <a:pt x="107912" y="370389"/>
                  <a:pt x="111967" y="382555"/>
                </a:cubicBezTo>
                <a:cubicBezTo>
                  <a:pt x="117264" y="398444"/>
                  <a:pt x="125331" y="413319"/>
                  <a:pt x="130628" y="429208"/>
                </a:cubicBezTo>
                <a:cubicBezTo>
                  <a:pt x="138217" y="451976"/>
                  <a:pt x="144356" y="490983"/>
                  <a:pt x="149289" y="513184"/>
                </a:cubicBezTo>
                <a:cubicBezTo>
                  <a:pt x="152071" y="525702"/>
                  <a:pt x="152885" y="539036"/>
                  <a:pt x="158620" y="550506"/>
                </a:cubicBezTo>
                <a:cubicBezTo>
                  <a:pt x="222790" y="678845"/>
                  <a:pt x="179468" y="557072"/>
                  <a:pt x="205273" y="634481"/>
                </a:cubicBezTo>
                <a:cubicBezTo>
                  <a:pt x="342715" y="524529"/>
                  <a:pt x="131907" y="703860"/>
                  <a:pt x="298579" y="503853"/>
                </a:cubicBezTo>
                <a:cubicBezTo>
                  <a:pt x="314130" y="485192"/>
                  <a:pt x="330421" y="467123"/>
                  <a:pt x="345232" y="447869"/>
                </a:cubicBezTo>
                <a:cubicBezTo>
                  <a:pt x="361545" y="426662"/>
                  <a:pt x="374603" y="402979"/>
                  <a:pt x="391885" y="382555"/>
                </a:cubicBezTo>
                <a:cubicBezTo>
                  <a:pt x="437993" y="328064"/>
                  <a:pt x="478630" y="311703"/>
                  <a:pt x="513183" y="242596"/>
                </a:cubicBezTo>
                <a:cubicBezTo>
                  <a:pt x="545422" y="178116"/>
                  <a:pt x="522403" y="229887"/>
                  <a:pt x="550506" y="139959"/>
                </a:cubicBezTo>
                <a:cubicBezTo>
                  <a:pt x="559307" y="111796"/>
                  <a:pt x="569168" y="83976"/>
                  <a:pt x="578498" y="55984"/>
                </a:cubicBezTo>
                <a:cubicBezTo>
                  <a:pt x="581608" y="46653"/>
                  <a:pt x="587828" y="37827"/>
                  <a:pt x="587828" y="27992"/>
                </a:cubicBezTo>
                <a:lnTo>
                  <a:pt x="587828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89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2471-E18E-4487-A764-98DCE508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Помощь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DABAAF-2E37-4935-8E86-DB978200D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https://learn.lenreg.ru/s/ez5nGwqipSjjwZF</a:t>
            </a:r>
            <a:r>
              <a:rPr lang="ru-RU" dirty="0"/>
              <a:t> - материалы по аттестации</a:t>
            </a:r>
          </a:p>
          <a:p>
            <a:endParaRPr lang="ru-RU" dirty="0"/>
          </a:p>
          <a:p>
            <a:r>
              <a:rPr lang="en-US" dirty="0">
                <a:hlinkClick r:id="rId3"/>
              </a:rPr>
              <a:t>supp.solo@gmail.com</a:t>
            </a:r>
            <a:r>
              <a:rPr lang="ru-RU" dirty="0"/>
              <a:t> – адрес эл. почты для вопросов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35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CBE30-D3B3-47C6-9BD8-E4F3490D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Кнопка «Аттестация» в подсистеме образовательной организации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54399-909C-4FB6-A5D3-F6EDE481D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42" t="42041" r="14362" b="25170"/>
          <a:stretch/>
        </p:blipFill>
        <p:spPr>
          <a:xfrm>
            <a:off x="514829" y="2037150"/>
            <a:ext cx="11162342" cy="375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83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2C76C-0DBA-4AE6-8EE9-9D10BC79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192"/>
          </a:xfrm>
        </p:spPr>
        <p:txBody>
          <a:bodyPr>
            <a:normAutofit/>
          </a:bodyPr>
          <a:lstStyle/>
          <a:p>
            <a:r>
              <a:rPr lang="ru-RU" sz="3500" dirty="0"/>
              <a:t>Не появилась кнопка «Аттестация» в верхней панели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07CA78-1CA8-4A6B-980F-FD94BFE7E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33" t="39527" r="35134" b="42469"/>
          <a:stretch/>
        </p:blipFill>
        <p:spPr>
          <a:xfrm>
            <a:off x="615819" y="2259894"/>
            <a:ext cx="10291666" cy="23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1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2B5A5-CFDF-4762-9FA6-709184A9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кем взаимодействует аттестующийся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0A2E5-0EDC-4A03-8986-C023BA5B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Методист</a:t>
            </a:r>
            <a:r>
              <a:rPr lang="ru-RU" dirty="0"/>
              <a:t> аттестационной комиссии</a:t>
            </a:r>
          </a:p>
          <a:p>
            <a:endParaRPr lang="ru-RU" dirty="0"/>
          </a:p>
          <a:p>
            <a:r>
              <a:rPr lang="ru-RU" b="1" dirty="0"/>
              <a:t>Основной эксперт </a:t>
            </a:r>
            <a:r>
              <a:rPr lang="ru-RU" dirty="0"/>
              <a:t>– проводит экспертизу материалов (заявление и портфолио </a:t>
            </a:r>
            <a:r>
              <a:rPr lang="ru-RU" dirty="0" err="1"/>
              <a:t>аттестующегося</a:t>
            </a:r>
            <a:r>
              <a:rPr lang="ru-RU" dirty="0"/>
              <a:t>), оформляет экспертное 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71517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000FA-E94D-4BCB-8173-4A97E61A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169"/>
          </a:xfrm>
        </p:spPr>
        <p:txBody>
          <a:bodyPr/>
          <a:lstStyle/>
          <a:p>
            <a:r>
              <a:rPr lang="ru-RU" dirty="0"/>
              <a:t>Аттестующийся (педагог, преподаватель)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A5C4D-CB5E-471D-9029-4C7EC15E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509328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Формирование заявления </a:t>
            </a:r>
            <a:r>
              <a:rPr lang="ru-RU" b="1" i="1" dirty="0"/>
              <a:t>(Аттестация – Моя аттестация – Подать заявление)</a:t>
            </a:r>
          </a:p>
          <a:p>
            <a:r>
              <a:rPr lang="ru-RU" dirty="0"/>
              <a:t>Доработка заявления до регистрации по запросу методиста АК</a:t>
            </a:r>
          </a:p>
          <a:p>
            <a:r>
              <a:rPr lang="ru-RU" dirty="0"/>
              <a:t>Загрузка файлов в зависимости от перечня показателей на аттестацию </a:t>
            </a:r>
          </a:p>
          <a:p>
            <a:r>
              <a:rPr lang="ru-RU" dirty="0"/>
              <a:t>Загрузка файла о предыдущей аттестации при создании заявления (при аттестации на высшую категорию) </a:t>
            </a:r>
          </a:p>
          <a:p>
            <a:r>
              <a:rPr lang="ru-RU" dirty="0">
                <a:solidFill>
                  <a:srgbClr val="FF0000"/>
                </a:solidFill>
              </a:rPr>
              <a:t>Отправка заявления на рассмотрение эксперту, в случае, если полностью собрана документация, то заявление переводится в статус – «Данные подтверждены».</a:t>
            </a:r>
          </a:p>
          <a:p>
            <a:r>
              <a:rPr lang="ru-RU" dirty="0"/>
              <a:t>Отправка сообщения по почте (внутренней и внешней) эксперту </a:t>
            </a:r>
          </a:p>
          <a:p>
            <a:r>
              <a:rPr lang="ru-RU" dirty="0"/>
              <a:t>Ознакомление с результатами экспертизы </a:t>
            </a:r>
          </a:p>
          <a:p>
            <a:r>
              <a:rPr lang="ru-RU" dirty="0"/>
              <a:t>Получение уведомления об отказе в приеме заявления и установлении категории с указанием причины</a:t>
            </a:r>
          </a:p>
          <a:p>
            <a:r>
              <a:rPr lang="ru-RU" dirty="0"/>
              <a:t>Получение информации о сроке рассмотрения заявления, сроке проведения аттестационной комиссии, именах экспертов </a:t>
            </a:r>
          </a:p>
          <a:p>
            <a:r>
              <a:rPr lang="ru-RU" dirty="0"/>
              <a:t>Получение информации о вынесенном решении по результатам проведенной комиссии</a:t>
            </a:r>
          </a:p>
          <a:p>
            <a:r>
              <a:rPr lang="ru-RU" dirty="0"/>
              <a:t>"Доработать портфолио« – необходимо выдерживать сроки, заданные на экспертизу (иначе все документы будут переведены в архив с запретом на доступ к ним)</a:t>
            </a:r>
          </a:p>
          <a:p>
            <a:r>
              <a:rPr lang="ru-RU" dirty="0"/>
              <a:t>«Отозвать» – имеет право педагог в любое время (с последующим архивированием материалов и запретом на доступ к ним)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34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B3692-9801-4756-88BA-B6A3B4A6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Созданное и отправленное заявление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64D21-431A-4A76-B5CA-5081B0C3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4" t="30069" r="14821" b="26393"/>
          <a:stretch/>
        </p:blipFill>
        <p:spPr>
          <a:xfrm>
            <a:off x="951724" y="1566004"/>
            <a:ext cx="10310325" cy="46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0CF21-0E81-445A-AD26-F92ED6AF7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491"/>
          </a:xfrm>
        </p:spPr>
        <p:txBody>
          <a:bodyPr/>
          <a:lstStyle/>
          <a:p>
            <a:pPr algn="ctr"/>
            <a:r>
              <a:rPr lang="ru-RU" dirty="0"/>
              <a:t>Страница аттестации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04DA4C-4F4C-482D-B435-635003320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70" t="33741" r="15969" b="16463"/>
          <a:stretch/>
        </p:blipFill>
        <p:spPr>
          <a:xfrm>
            <a:off x="1014704" y="1315616"/>
            <a:ext cx="10162592" cy="52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775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647</Words>
  <Application>Microsoft Office PowerPoint</Application>
  <PresentationFormat>Широкоэкранный</PresentationFormat>
  <Paragraphs>114</Paragraphs>
  <Slides>37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Аттестация педагогических кадров ГИС СОЛО</vt:lpstr>
      <vt:lpstr>Роль пользователей со стороны аттестующихся</vt:lpstr>
      <vt:lpstr>Начало работы – вход в подсистему образовательной организации</vt:lpstr>
      <vt:lpstr>Кнопка «Аттестация» в подсистеме образовательной организации</vt:lpstr>
      <vt:lpstr>Не появилась кнопка «Аттестация» в верхней панели</vt:lpstr>
      <vt:lpstr>С кем взаимодействует аттестующийся</vt:lpstr>
      <vt:lpstr>Аттестующийся (педагог, преподаватель)</vt:lpstr>
      <vt:lpstr>Созданное и отправленное заявление</vt:lpstr>
      <vt:lpstr>Страница аттестации</vt:lpstr>
      <vt:lpstr>Формирование заявления –  раздел «Аттестация»</vt:lpstr>
      <vt:lpstr>Обязательные поля для заполнения</vt:lpstr>
      <vt:lpstr>Подраздел «Результаты»</vt:lpstr>
      <vt:lpstr>Обязательные поля для заполнения</vt:lpstr>
      <vt:lpstr>Раздел «Сведения»</vt:lpstr>
      <vt:lpstr>Обязательные поля для заполнения</vt:lpstr>
      <vt:lpstr>Раздел «Контакты»</vt:lpstr>
      <vt:lpstr>Обязательные поля для заполнения</vt:lpstr>
      <vt:lpstr>Карточка сотрудника образовательной организации</vt:lpstr>
      <vt:lpstr>Где найти поля «Телефон» и «E-mail»</vt:lpstr>
      <vt:lpstr>В разделе «Примечание» можно добавить дополнительную информацию по заявлению </vt:lpstr>
      <vt:lpstr>Отправка заявления в АК</vt:lpstr>
      <vt:lpstr>ПОСЛЕ ПЕРЕДАЧИ ЗАЯВЛЕНИЯ ЭКСПЕРТУ</vt:lpstr>
      <vt:lpstr>Страница аттестации </vt:lpstr>
      <vt:lpstr>Не торопитесь нажимать кнопку «Портфолио подтверждено», пока не заполните разделы «Портфолио» и «Файлы»</vt:lpstr>
      <vt:lpstr>Раздел «Портфолио»</vt:lpstr>
      <vt:lpstr>Раздел «Файлы»</vt:lpstr>
      <vt:lpstr>Материалы портфолио, распределенные по критериям  (раздел «Файлы»)  </vt:lpstr>
      <vt:lpstr>Окно добавления файла  (размер загружаемого файла до 2 Мбайт;  описание не более - 300 символов)</vt:lpstr>
      <vt:lpstr>Кнопка «Редактирование» – это добавление комментария для общения с экспертом</vt:lpstr>
      <vt:lpstr>Работа с примечаниями (общение с экспертом)</vt:lpstr>
      <vt:lpstr>Подтверждение материалов – кнопка «Отправить на рассмотрение эксперту»</vt:lpstr>
      <vt:lpstr>ПОСЛЕ ПЕРЕДАЧИ ЗАЯВЛЕНИЯ ЭКСПЕРТУ</vt:lpstr>
      <vt:lpstr>Кнопка «Обновить портфолио» - после доработки</vt:lpstr>
      <vt:lpstr>Экспертиза завершена</vt:lpstr>
      <vt:lpstr>Дата АК назначена</vt:lpstr>
      <vt:lpstr>Заявление передано в аттестационную комиссию</vt:lpstr>
      <vt:lpstr>Помощь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Подсистема «Аттестация педагогических кадров»  ГИС СОЛО</dc:title>
  <dc:creator>User</dc:creator>
  <cp:lastModifiedBy>Куневич Оксана Анатольевна</cp:lastModifiedBy>
  <cp:revision>26</cp:revision>
  <dcterms:created xsi:type="dcterms:W3CDTF">2022-02-16T08:28:48Z</dcterms:created>
  <dcterms:modified xsi:type="dcterms:W3CDTF">2022-02-21T07:59:50Z</dcterms:modified>
</cp:coreProperties>
</file>