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4" r:id="rId4"/>
    <p:sldId id="288" r:id="rId5"/>
    <p:sldId id="290" r:id="rId6"/>
    <p:sldId id="291" r:id="rId7"/>
    <p:sldId id="297" r:id="rId8"/>
    <p:sldId id="298" r:id="rId9"/>
    <p:sldId id="257" r:id="rId10"/>
    <p:sldId id="292" r:id="rId11"/>
    <p:sldId id="293" r:id="rId12"/>
    <p:sldId id="299" r:id="rId13"/>
    <p:sldId id="30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80" d="100"/>
          <a:sy n="80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7;&#1080;&#1089;&#1072;&#1085;&#1080;&#1077;%20&#1103;&#1095;&#1077;&#1077;&#1082;%20&#1082;&#1072;&#1088;&#1090;&#1099;.docx" TargetMode="External"/><Relationship Id="rId2" Type="http://schemas.openxmlformats.org/officeDocument/2006/relationships/hyperlink" Target="&#1054;&#1073;&#1097;&#1072;&#1103;%20&#1082;&#1072;&#1088;&#1090;&#1072;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8;&#1085;&#1089;&#1090;&#1088;&#1091;&#1082;&#1094;&#1080;&#1103;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latin typeface="Georgia" pitchFamily="18" charset="0"/>
              </a:rPr>
              <a:t>Третий проектировочный вебинар</a:t>
            </a:r>
            <a:br>
              <a:rPr lang="ru-RU" sz="2000" b="1" dirty="0">
                <a:latin typeface="Georgia" pitchFamily="18" charset="0"/>
              </a:rPr>
            </a:br>
            <a:r>
              <a:rPr lang="ru-RU" sz="2000" b="1" dirty="0">
                <a:latin typeface="Georgia" pitchFamily="18" charset="0"/>
              </a:rPr>
              <a:t>РИП</a:t>
            </a:r>
            <a:br>
              <a:rPr lang="ru-RU" sz="2000" b="1" dirty="0">
                <a:latin typeface="Georgia" pitchFamily="18" charset="0"/>
              </a:rPr>
            </a:br>
            <a:r>
              <a:rPr lang="ru-RU" sz="1600" b="1" dirty="0">
                <a:latin typeface="Georgia" pitchFamily="18" charset="0"/>
              </a:rPr>
              <a:t>Динамический конструктор образовательного пространства Ленинградской области для индивидуальных образовательных маршрутов (ИОМ) обучающихся и проектирования вариантов будущих жизненных стратегий</a:t>
            </a:r>
            <a:br>
              <a:rPr lang="ru-RU" sz="1600" b="1" dirty="0">
                <a:latin typeface="Georgia" pitchFamily="18" charset="0"/>
              </a:rPr>
            </a:br>
            <a:br>
              <a:rPr lang="ru-RU" sz="1600" b="1" dirty="0">
                <a:latin typeface="Georgia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Georgia" pitchFamily="18" charset="0"/>
              </a:rPr>
              <a:t>25.11.22. </a:t>
            </a:r>
            <a:br>
              <a:rPr lang="ru-RU" sz="2000" b="1" i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Georgia" pitchFamily="18" charset="0"/>
              </a:rPr>
              <a:t>15.00-17.00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7160840" cy="2924893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Ведущие: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r"/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Князева Татьяна Борисовна</a:t>
            </a:r>
          </a:p>
          <a:p>
            <a:pPr algn="r"/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научный руководитель программы</a:t>
            </a:r>
          </a:p>
          <a:p>
            <a:pPr algn="r"/>
            <a:r>
              <a:rPr lang="ru-RU" sz="1800" dirty="0" err="1">
                <a:solidFill>
                  <a:schemeClr val="tx2"/>
                </a:solidFill>
                <a:latin typeface="Georgia" pitchFamily="18" charset="0"/>
              </a:rPr>
              <a:t>к.п.н</a:t>
            </a:r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., доцент</a:t>
            </a:r>
          </a:p>
          <a:p>
            <a:pPr algn="r"/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кафедра управления и ПО;</a:t>
            </a:r>
          </a:p>
          <a:p>
            <a:pPr algn="r"/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Журавлев Алексей Вячеславович, </a:t>
            </a:r>
          </a:p>
          <a:p>
            <a:pPr algn="r"/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генеральный директор ООО «</a:t>
            </a:r>
            <a:r>
              <a:rPr lang="ru-RU" sz="1800" dirty="0" err="1">
                <a:solidFill>
                  <a:schemeClr val="tx2"/>
                </a:solidFill>
                <a:latin typeface="Georgia" pitchFamily="18" charset="0"/>
              </a:rPr>
              <a:t>ГетЛокус</a:t>
            </a:r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», </a:t>
            </a:r>
          </a:p>
          <a:p>
            <a:pPr algn="r"/>
            <a:r>
              <a:rPr lang="ru-RU" sz="1800" dirty="0" err="1">
                <a:solidFill>
                  <a:schemeClr val="tx2"/>
                </a:solidFill>
                <a:latin typeface="Georgia" pitchFamily="18" charset="0"/>
              </a:rPr>
              <a:t>к.пс.н</a:t>
            </a:r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., </a:t>
            </a:r>
            <a:r>
              <a:rPr lang="ru-RU" sz="1800" dirty="0" err="1">
                <a:solidFill>
                  <a:schemeClr val="tx2"/>
                </a:solidFill>
                <a:latin typeface="Georgia" pitchFamily="18" charset="0"/>
              </a:rPr>
              <a:t>cтарший</a:t>
            </a:r>
            <a:r>
              <a:rPr lang="ru-RU" sz="1800" dirty="0">
                <a:solidFill>
                  <a:schemeClr val="tx2"/>
                </a:solidFill>
                <a:latin typeface="Georgia" pitchFamily="18" charset="0"/>
              </a:rPr>
              <a:t> научный сотрудник факультета психологии МГУ имени М.В. Ломоносова, главный цифровой инженер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dirty="0">
                <a:latin typeface="Georgia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Georgia" pitchFamily="18" charset="0"/>
              </a:rPr>
              <a:t>Установочное сообщение к проектированию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DC56B23-147B-48E5-81F2-2F3F91720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933635"/>
            <a:ext cx="8572500" cy="549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70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Общая карта ресурсов, задач и дефицитов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357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Georgia" pitchFamily="18" charset="0"/>
                <a:hlinkClick r:id="rId2" action="ppaction://hlinkfile"/>
              </a:rPr>
              <a:t>Общая карта.</a:t>
            </a:r>
            <a:r>
              <a:rPr lang="en-US" sz="2400" dirty="0">
                <a:latin typeface="Georgia" pitchFamily="18" charset="0"/>
                <a:hlinkClick r:id="rId2" action="ppaction://hlinkfile"/>
              </a:rPr>
              <a:t>xlsx</a:t>
            </a:r>
            <a:r>
              <a:rPr lang="ru-RU" sz="2400" dirty="0">
                <a:latin typeface="Georgia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400" dirty="0">
                <a:latin typeface="Georgia" pitchFamily="18" charset="0"/>
                <a:hlinkClick r:id="rId3" action="ppaction://hlinkfile"/>
              </a:rPr>
              <a:t>Описание ячеек карты.</a:t>
            </a:r>
            <a:r>
              <a:rPr lang="en-US" sz="2400" dirty="0">
                <a:latin typeface="Georgia" pitchFamily="18" charset="0"/>
                <a:hlinkClick r:id="rId3" action="ppaction://hlinkfile"/>
              </a:rPr>
              <a:t>docx</a:t>
            </a:r>
            <a:endParaRPr lang="ru-RU" sz="2400" dirty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Georgia" pitchFamily="18" charset="0"/>
                <a:hlinkClick r:id="rId4" action="ppaction://hlinkfile"/>
              </a:rPr>
              <a:t>Инструкция.</a:t>
            </a:r>
            <a:r>
              <a:rPr lang="en-US" sz="2400" dirty="0">
                <a:latin typeface="Georgia" pitchFamily="18" charset="0"/>
                <a:hlinkClick r:id="rId4" action="ppaction://hlinkfile"/>
              </a:rPr>
              <a:t>docx</a:t>
            </a:r>
            <a:endParaRPr 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2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A3A88-751D-4C05-9522-9C8C0B07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11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Сообщения групп о результатах, представление карты и дефицитной ведомости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4AAC4-8CB1-4ECB-8ED7-0D013688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5 минут сообщение, </a:t>
            </a:r>
          </a:p>
          <a:p>
            <a:r>
              <a:rPr lang="ru-RU" dirty="0">
                <a:latin typeface="Georgia" panose="02040502050405020303" pitchFamily="18" charset="0"/>
              </a:rPr>
              <a:t>вопросы на понимание, уточнение, суждения </a:t>
            </a:r>
          </a:p>
        </p:txBody>
      </p:sp>
    </p:spTree>
    <p:extLst>
      <p:ext uri="{BB962C8B-B14F-4D97-AF65-F5344CB8AC3E}">
        <p14:creationId xmlns:p14="http://schemas.microsoft.com/office/powerpoint/2010/main" val="583671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A3428-139E-4C0A-B9C4-43CD6DB5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Работы до 14.12.22.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27E0DA-7B86-49BF-9DB4-864BA3592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1. Доработка содержания общих карт   в каждой  группе и с руководителем (тьютором) для презентации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2.Подготовка текстов сообщений, участие в  сборке общего доклада для представления на площадке  </a:t>
            </a:r>
          </a:p>
        </p:txBody>
      </p:sp>
    </p:spTree>
    <p:extLst>
      <p:ext uri="{BB962C8B-B14F-4D97-AF65-F5344CB8AC3E}">
        <p14:creationId xmlns:p14="http://schemas.microsoft.com/office/powerpoint/2010/main" val="155182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869EA-2BA1-4F45-AA39-A9B8332D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Крупные этапы программы: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372AE-85AD-4C38-A97D-B84CBBF2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Georgia" panose="02040502050405020303" pitchFamily="18" charset="0"/>
              </a:rPr>
              <a:t>Проектирование моделей, механизмов, подготовка команд – 1 год, начиная с июня 2022 года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Деятельность по апробации – 1,5 года до конца 2024 года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Этап обобщения и рефлексии – 0,5 года, до июня 2025 года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Реализация</a:t>
            </a:r>
          </a:p>
        </p:txBody>
      </p:sp>
    </p:spTree>
    <p:extLst>
      <p:ext uri="{BB962C8B-B14F-4D97-AF65-F5344CB8AC3E}">
        <p14:creationId xmlns:p14="http://schemas.microsoft.com/office/powerpoint/2010/main" val="251719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DD268-4BB1-46B6-9ABE-A64757B9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Georgia" panose="02040502050405020303" pitchFamily="18" charset="0"/>
              </a:rPr>
              <a:t>Дедлайн и основное содержание работ до конца 2022 года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61ED4-A865-48E9-8199-0C71C36AC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23.09.22г. 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– установочный вебинар</a:t>
            </a:r>
          </a:p>
          <a:p>
            <a:r>
              <a:rPr lang="ru-RU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11.11.22г.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 – первый проектировочный вебинар (самоопределение ОО, первичное </a:t>
            </a:r>
            <a:r>
              <a:rPr lang="ru-RU" sz="2800" dirty="0" err="1">
                <a:solidFill>
                  <a:schemeClr val="tx2"/>
                </a:solidFill>
                <a:latin typeface="Georgia" panose="02040502050405020303" pitchFamily="18" charset="0"/>
              </a:rPr>
              <a:t>командообразование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</a:p>
          <a:p>
            <a:r>
              <a:rPr lang="ru-RU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25.11.22г. 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– работа групп в индивидуальных рабочих пространствах </a:t>
            </a:r>
            <a:r>
              <a:rPr lang="ru-RU" sz="2800" dirty="0" err="1">
                <a:solidFill>
                  <a:schemeClr val="tx2"/>
                </a:solidFill>
                <a:latin typeface="Georgia" panose="02040502050405020303" pitchFamily="18" charset="0"/>
              </a:rPr>
              <a:t>гетЛокуса</a:t>
            </a:r>
            <a:r>
              <a:rPr lang="ru-RU" sz="2800" dirty="0">
                <a:solidFill>
                  <a:schemeClr val="tx2"/>
                </a:solidFill>
                <a:latin typeface="Georgia" panose="02040502050405020303" pitchFamily="18" charset="0"/>
              </a:rPr>
              <a:t>, начало проектирования региональных моделей для ИОМ. Работа с созданием карты ресурсов образовательного пространства</a:t>
            </a:r>
          </a:p>
          <a:p>
            <a:endParaRPr lang="ru-RU" sz="2800" dirty="0">
              <a:latin typeface="Georgia" panose="02040502050405020303" pitchFamily="18" charset="0"/>
            </a:endParaRPr>
          </a:p>
          <a:p>
            <a:r>
              <a:rPr lang="ru-RU" sz="2800" b="1" dirty="0">
                <a:latin typeface="Georgia" panose="02040502050405020303" pitchFamily="18" charset="0"/>
              </a:rPr>
              <a:t>14.12.22г. </a:t>
            </a:r>
            <a:r>
              <a:rPr lang="ru-RU" sz="2800" dirty="0">
                <a:latin typeface="Georgia" panose="02040502050405020303" pitchFamily="18" charset="0"/>
              </a:rPr>
              <a:t>– общая  открытая экспертно-коммуникационная площадка с представлением и обсуждением результатов деятельности групп и экспертно-развивающим сопровождением </a:t>
            </a:r>
          </a:p>
        </p:txBody>
      </p:sp>
    </p:spTree>
    <p:extLst>
      <p:ext uri="{BB962C8B-B14F-4D97-AF65-F5344CB8AC3E}">
        <p14:creationId xmlns:p14="http://schemas.microsoft.com/office/powerpoint/2010/main" val="7717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A0597-7AC2-44B0-AB6A-95720EE1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Продукты предыдущего вебинара –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D233F-5A6E-49E5-8E09-EF82A703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42594"/>
          </a:xfrm>
        </p:spPr>
        <p:txBody>
          <a:bodyPr>
            <a:normAutofit/>
          </a:bodyPr>
          <a:lstStyle/>
          <a:p>
            <a:r>
              <a:rPr lang="ru-RU" dirty="0">
                <a:latin typeface="Georgia" panose="02040502050405020303" pitchFamily="18" charset="0"/>
              </a:rPr>
              <a:t>Освоение цифровой платформы </a:t>
            </a:r>
            <a:r>
              <a:rPr lang="ru-RU" dirty="0" err="1">
                <a:latin typeface="Georgia" panose="02040502050405020303" pitchFamily="18" charset="0"/>
              </a:rPr>
              <a:t>гетЛокус</a:t>
            </a:r>
            <a:endParaRPr lang="ru-RU" dirty="0">
              <a:latin typeface="Georgia" panose="02040502050405020303" pitchFamily="18" charset="0"/>
            </a:endParaRP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Самоопределение в разработке моделей Динамического конструктора единой образовательной среды для ИОМ учащихся</a:t>
            </a:r>
          </a:p>
          <a:p>
            <a:endParaRPr lang="ru-RU" dirty="0"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Первичное </a:t>
            </a:r>
            <a:r>
              <a:rPr lang="ru-RU" dirty="0" err="1">
                <a:latin typeface="Georgia" panose="02040502050405020303" pitchFamily="18" charset="0"/>
              </a:rPr>
              <a:t>командообразование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4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A0597-7AC2-44B0-AB6A-95720EE1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0144"/>
          </a:xfrm>
        </p:spPr>
        <p:txBody>
          <a:bodyPr>
            <a:normAutofit fontScale="90000"/>
          </a:bodyPr>
          <a:lstStyle/>
          <a:p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D233F-5A6E-49E5-8E09-EF82A703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42594"/>
          </a:xfrm>
        </p:spPr>
        <p:txBody>
          <a:bodyPr>
            <a:normAutofit/>
          </a:bodyPr>
          <a:lstStyle/>
          <a:p>
            <a:endParaRPr lang="ru-RU" sz="2000" dirty="0">
              <a:latin typeface="Georgia" panose="02040502050405020303" pitchFamily="18" charset="0"/>
            </a:endParaRPr>
          </a:p>
          <a:p>
            <a:endParaRPr lang="ru-RU" sz="1600" dirty="0">
              <a:latin typeface="Georgia" panose="02040502050405020303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E78AABF-9847-43E1-9481-6E69E9C15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363272" cy="581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35518-1141-4DE8-A0D3-A019C4BCFF4E}"/>
              </a:ext>
            </a:extLst>
          </p:cNvPr>
          <p:cNvSpPr txBox="1"/>
          <p:nvPr/>
        </p:nvSpPr>
        <p:spPr>
          <a:xfrm>
            <a:off x="5292080" y="3244334"/>
            <a:ext cx="1565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Агалатовский</a:t>
            </a:r>
            <a:r>
              <a:rPr lang="ru-RU" dirty="0"/>
              <a:t> ЦО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B27A61-4ABC-4B9B-A027-1974EFD7F36E}"/>
              </a:ext>
            </a:extLst>
          </p:cNvPr>
          <p:cNvSpPr txBox="1"/>
          <p:nvPr/>
        </p:nvSpPr>
        <p:spPr>
          <a:xfrm flipH="1">
            <a:off x="6858000" y="3244334"/>
            <a:ext cx="131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Бугровская</a:t>
            </a:r>
            <a:r>
              <a:rPr lang="ru-RU" dirty="0"/>
              <a:t> СОШ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45BDF2-1941-4080-A290-1956EB4EBC6E}"/>
              </a:ext>
            </a:extLst>
          </p:cNvPr>
          <p:cNvSpPr txBox="1"/>
          <p:nvPr/>
        </p:nvSpPr>
        <p:spPr>
          <a:xfrm>
            <a:off x="5148064" y="2483769"/>
            <a:ext cx="1944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 err="1"/>
              <a:t>Кванториум</a:t>
            </a:r>
            <a:r>
              <a:rPr lang="ru-RU" dirty="0"/>
              <a:t> Кингисепп</a:t>
            </a:r>
          </a:p>
        </p:txBody>
      </p:sp>
    </p:spTree>
    <p:extLst>
      <p:ext uri="{BB962C8B-B14F-4D97-AF65-F5344CB8AC3E}">
        <p14:creationId xmlns:p14="http://schemas.microsoft.com/office/powerpoint/2010/main" val="337138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A0597-7AC2-44B0-AB6A-95720EE1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i="1" dirty="0">
              <a:latin typeface="Georgia" panose="02040502050405020303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C1D0C61-4DE8-4EC2-9341-ED9B91F59F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6"/>
            <a:ext cx="80032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467165-BBA3-45AD-A76C-1D5DCDB6FB6D}"/>
              </a:ext>
            </a:extLst>
          </p:cNvPr>
          <p:cNvSpPr txBox="1"/>
          <p:nvPr/>
        </p:nvSpPr>
        <p:spPr>
          <a:xfrm>
            <a:off x="457200" y="2560638"/>
            <a:ext cx="7931224" cy="4196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 «</a:t>
            </a:r>
            <a:r>
              <a:rPr lang="ru-RU" dirty="0" err="1">
                <a:latin typeface="Georgia" panose="02040502050405020303" pitchFamily="18" charset="0"/>
              </a:rPr>
              <a:t>Гарболовская</a:t>
            </a:r>
            <a:r>
              <a:rPr lang="ru-RU" dirty="0">
                <a:latin typeface="Georgia" panose="02040502050405020303" pitchFamily="18" charset="0"/>
              </a:rPr>
              <a:t>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Большеврудская</a:t>
            </a:r>
            <a:r>
              <a:rPr lang="ru-RU" dirty="0">
                <a:latin typeface="Georgia" panose="02040502050405020303" pitchFamily="18" charset="0"/>
              </a:rPr>
              <a:t>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Лесновский</a:t>
            </a:r>
            <a:r>
              <a:rPr lang="ru-RU" dirty="0">
                <a:latin typeface="Georgia" panose="02040502050405020303" pitchFamily="18" charset="0"/>
              </a:rPr>
              <a:t> ЦО»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Разметелевская</a:t>
            </a:r>
            <a:r>
              <a:rPr lang="ru-RU" dirty="0">
                <a:latin typeface="Georgia" panose="02040502050405020303" pitchFamily="18" charset="0"/>
              </a:rPr>
              <a:t>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Изварская</a:t>
            </a:r>
            <a:r>
              <a:rPr lang="ru-RU" dirty="0">
                <a:latin typeface="Georgia" panose="02040502050405020303" pitchFamily="18" charset="0"/>
              </a:rPr>
              <a:t>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«Волосовская СОШ №1»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Лесколовский</a:t>
            </a:r>
            <a:r>
              <a:rPr lang="ru-RU" dirty="0">
                <a:latin typeface="Georgia" panose="02040502050405020303" pitchFamily="18" charset="0"/>
              </a:rPr>
              <a:t> ЦО»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</a:t>
            </a:r>
            <a:r>
              <a:rPr lang="ru-RU" dirty="0" err="1">
                <a:latin typeface="Georgia" panose="02040502050405020303" pitchFamily="18" charset="0"/>
              </a:rPr>
              <a:t>Сельцовская</a:t>
            </a:r>
            <a:r>
              <a:rPr lang="ru-RU" dirty="0">
                <a:latin typeface="Georgia" panose="02040502050405020303" pitchFamily="18" charset="0"/>
              </a:rPr>
              <a:t>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«Романовская СОШ»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969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7CE0C-5DAA-49F7-9307-AD099073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A0DB27C-EACE-4BC2-8019-8E22E8E49D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9126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5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4CCB4-097D-42F6-9578-35A429C6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F32A850-37F9-4FF3-9A38-6964100AF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4" y="980728"/>
            <a:ext cx="838293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74D2AD-632A-48B0-B576-F91E849E9F89}"/>
              </a:ext>
            </a:extLst>
          </p:cNvPr>
          <p:cNvSpPr txBox="1"/>
          <p:nvPr/>
        </p:nvSpPr>
        <p:spPr>
          <a:xfrm>
            <a:off x="4716016" y="4005064"/>
            <a:ext cx="3744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МОУ "</a:t>
            </a:r>
            <a:r>
              <a:rPr lang="ru-RU" dirty="0" err="1"/>
              <a:t>Глажевская</a:t>
            </a:r>
            <a:r>
              <a:rPr lang="ru-RU" dirty="0"/>
              <a:t> СОШ"</a:t>
            </a:r>
          </a:p>
        </p:txBody>
      </p:sp>
    </p:spTree>
    <p:extLst>
      <p:ext uri="{BB962C8B-B14F-4D97-AF65-F5344CB8AC3E}">
        <p14:creationId xmlns:p14="http://schemas.microsoft.com/office/powerpoint/2010/main" val="346898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eorgia" pitchFamily="18" charset="0"/>
              </a:rPr>
              <a:t>План работы на вебинаре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64704"/>
            <a:ext cx="8572560" cy="566469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1 часть</a:t>
            </a:r>
            <a:endParaRPr lang="ru-RU" sz="2000" dirty="0">
              <a:latin typeface="Georgia" pitchFamily="18" charset="0"/>
            </a:endParaRPr>
          </a:p>
          <a:p>
            <a:r>
              <a:rPr lang="ru-RU" sz="2000" b="1" dirty="0">
                <a:latin typeface="Georgia" pitchFamily="18" charset="0"/>
              </a:rPr>
              <a:t>15.00.-15.30 </a:t>
            </a:r>
            <a:r>
              <a:rPr lang="ru-RU" sz="2000" dirty="0">
                <a:latin typeface="Georgia" pitchFamily="18" charset="0"/>
              </a:rPr>
              <a:t>– </a:t>
            </a:r>
            <a:r>
              <a:rPr lang="en-US" sz="2000" dirty="0">
                <a:latin typeface="Georgia" pitchFamily="18" charset="0"/>
              </a:rPr>
              <a:t>ZOOM</a:t>
            </a:r>
            <a:r>
              <a:rPr lang="ru-RU" sz="2000" dirty="0">
                <a:latin typeface="Georgia" pitchFamily="18" charset="0"/>
              </a:rPr>
              <a:t>:</a:t>
            </a:r>
          </a:p>
          <a:p>
            <a:r>
              <a:rPr lang="ru-RU" sz="2000" dirty="0">
                <a:latin typeface="Georgia" pitchFamily="18" charset="0"/>
              </a:rPr>
              <a:t>- Установочное сообщение о работе – Князева Татьяна Борисовна на вебинаре </a:t>
            </a:r>
          </a:p>
          <a:p>
            <a:r>
              <a:rPr lang="ru-RU" sz="2000" dirty="0">
                <a:latin typeface="Georgia" pitchFamily="18" charset="0"/>
              </a:rPr>
              <a:t>- Выведение команд в рабочие пространства </a:t>
            </a:r>
            <a:r>
              <a:rPr lang="ru-RU" sz="2000" dirty="0" err="1">
                <a:latin typeface="Georgia" pitchFamily="18" charset="0"/>
              </a:rPr>
              <a:t>гетЛокус</a:t>
            </a:r>
            <a:r>
              <a:rPr lang="ru-RU" sz="2000" dirty="0">
                <a:latin typeface="Georgia" pitchFamily="18" charset="0"/>
              </a:rPr>
              <a:t> – вводный экскурс, инструкции – Журавлев Алексей Владиславович</a:t>
            </a:r>
          </a:p>
          <a:p>
            <a:pPr algn="ctr"/>
            <a:r>
              <a:rPr lang="ru-RU" sz="2000" b="1" dirty="0">
                <a:latin typeface="Georgia" pitchFamily="18" charset="0"/>
              </a:rPr>
              <a:t>2 часть</a:t>
            </a:r>
          </a:p>
          <a:p>
            <a:r>
              <a:rPr lang="ru-RU" sz="2000" b="1" dirty="0">
                <a:latin typeface="Georgia" pitchFamily="18" charset="0"/>
              </a:rPr>
              <a:t>15.30-16.10</a:t>
            </a:r>
            <a:r>
              <a:rPr lang="ru-RU" sz="2000" dirty="0">
                <a:latin typeface="Georgia" pitchFamily="18" charset="0"/>
              </a:rPr>
              <a:t> – проектировочная работа команд и участников на платформе </a:t>
            </a:r>
            <a:r>
              <a:rPr lang="ru-RU" sz="2000" dirty="0" err="1">
                <a:latin typeface="Georgia" pitchFamily="18" charset="0"/>
              </a:rPr>
              <a:t>гетЛокус</a:t>
            </a:r>
            <a:r>
              <a:rPr lang="ru-RU" sz="2000" dirty="0">
                <a:latin typeface="Georgia" pitchFamily="18" charset="0"/>
              </a:rPr>
              <a:t>. Создание карты ресурсов, задач и дефицитов. </a:t>
            </a:r>
          </a:p>
          <a:p>
            <a:pPr algn="ctr"/>
            <a:r>
              <a:rPr lang="ru-RU" sz="2000" b="1" dirty="0">
                <a:latin typeface="Georgia" pitchFamily="18" charset="0"/>
              </a:rPr>
              <a:t>3 часть</a:t>
            </a:r>
          </a:p>
          <a:p>
            <a:pPr algn="just"/>
            <a:r>
              <a:rPr lang="ru-RU" sz="2000" b="1" dirty="0">
                <a:latin typeface="Georgia" pitchFamily="18" charset="0"/>
              </a:rPr>
              <a:t>16.10-16.50 – </a:t>
            </a:r>
            <a:r>
              <a:rPr lang="ru-RU" sz="2000" dirty="0">
                <a:latin typeface="Georgia" pitchFamily="18" charset="0"/>
              </a:rPr>
              <a:t>сообщения команд и участников, представление результатов работы (общая карта ресурсов, дефицитная ведомость)</a:t>
            </a:r>
            <a:endParaRPr lang="ru-RU" sz="2000" b="1" dirty="0">
              <a:latin typeface="Georgia" pitchFamily="18" charset="0"/>
            </a:endParaRPr>
          </a:p>
          <a:p>
            <a:r>
              <a:rPr lang="ru-RU" sz="2000" b="1" dirty="0">
                <a:latin typeface="Georgia" pitchFamily="18" charset="0"/>
              </a:rPr>
              <a:t>16.50 – 17.00 </a:t>
            </a:r>
            <a:r>
              <a:rPr lang="ru-RU" sz="2000" dirty="0">
                <a:latin typeface="Georgia" pitchFamily="18" charset="0"/>
              </a:rPr>
              <a:t>– планирование деятельности команд, участников, организатора работ по подготовке к 15.12.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446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Тема Office</vt:lpstr>
      <vt:lpstr>Третий проектировочный вебинар РИП Динамический конструктор образовательного пространства Ленинградской области для индивидуальных образовательных маршрутов (ИОМ) обучающихся и проектирования вариантов будущих жизненных стратегий  25.11.22.  15.00-17.00</vt:lpstr>
      <vt:lpstr>Крупные этапы программы:</vt:lpstr>
      <vt:lpstr>Дедлайн и основное содержание работ до конца 2022 года </vt:lpstr>
      <vt:lpstr>Продукты предыдущего вебинара – 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работы на вебинаре</vt:lpstr>
      <vt:lpstr>Установочное сообщение к проектированию</vt:lpstr>
      <vt:lpstr>Общая карта ресурсов, задач и дефицитов</vt:lpstr>
      <vt:lpstr>Сообщения групп о результатах, представление карты и дефицитной ведомости</vt:lpstr>
      <vt:lpstr>Работы до 14.12.22.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Динамический конструктор образовательного пространства Ленинградской области для индивидуальных образовательных маршрутов (ИОМ) обучающихся и проектирования вариантов будущих жизненных стратегий</dc:title>
  <dc:creator>Admin</dc:creator>
  <cp:lastModifiedBy>Татьяна Князева</cp:lastModifiedBy>
  <cp:revision>107</cp:revision>
  <dcterms:created xsi:type="dcterms:W3CDTF">2022-04-27T18:06:42Z</dcterms:created>
  <dcterms:modified xsi:type="dcterms:W3CDTF">2022-12-08T20:50:54Z</dcterms:modified>
</cp:coreProperties>
</file>