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4" r:id="rId4"/>
    <p:sldId id="288" r:id="rId5"/>
    <p:sldId id="274" r:id="rId6"/>
    <p:sldId id="276" r:id="rId7"/>
    <p:sldId id="270" r:id="rId8"/>
    <p:sldId id="269" r:id="rId9"/>
    <p:sldId id="296" r:id="rId10"/>
    <p:sldId id="271" r:id="rId11"/>
    <p:sldId id="289" r:id="rId12"/>
    <p:sldId id="290" r:id="rId13"/>
    <p:sldId id="291" r:id="rId14"/>
    <p:sldId id="284" r:id="rId15"/>
    <p:sldId id="279" r:id="rId16"/>
    <p:sldId id="295" r:id="rId17"/>
    <p:sldId id="280" r:id="rId18"/>
    <p:sldId id="282" r:id="rId19"/>
    <p:sldId id="283" r:id="rId20"/>
    <p:sldId id="272" r:id="rId21"/>
    <p:sldId id="292" r:id="rId22"/>
    <p:sldId id="264" r:id="rId23"/>
    <p:sldId id="278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70072" autoAdjust="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Знаете ли Вы, какое знаменательное событие в истории нашей страны отмечается сегодня, 27 января</a:t>
            </a:r>
          </a:p>
        </c:rich>
      </c:tx>
      <c:layout>
        <c:manualLayout>
          <c:xMode val="edge"/>
          <c:yMode val="edge"/>
          <c:x val="8.8581153818158148E-2"/>
          <c:y val="1.4831808459923403E-2"/>
        </c:manualLayout>
      </c:layout>
      <c:spPr>
        <a:solidFill>
          <a:schemeClr val="bg1">
            <a:lumMod val="8500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 -135 чел</c:v>
                </c:pt>
                <c:pt idx="1">
                  <c:v>Нет -12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135</c:v>
                </c:pt>
                <c:pt idx="1">
                  <c:v>12</c:v>
                </c:pt>
              </c:numCache>
            </c:numRef>
          </c:val>
        </c:ser>
        <c:dLbls/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6402390475132389"/>
          <c:y val="0.82573730051842864"/>
          <c:w val="0.33303660704366195"/>
          <c:h val="0.16194022668075853"/>
        </c:manualLayout>
      </c:layout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legend>
    <c:plotVisOnly val="1"/>
    <c:dispBlanksAs val="zero"/>
  </c:chart>
  <c:spPr>
    <a:solidFill>
      <a:schemeClr val="bg1">
        <a:lumMod val="85000"/>
      </a:schemeClr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Знаете ли Вы что-нибудь о  «блокадной ласточке»</a:t>
            </a:r>
          </a:p>
        </c:rich>
      </c:tx>
      <c:layout>
        <c:manualLayout>
          <c:xMode val="edge"/>
          <c:yMode val="edge"/>
          <c:x val="0.13264711594484363"/>
          <c:y val="1.4456499368922581E-2"/>
        </c:manualLayout>
      </c:layout>
      <c:spPr>
        <a:solidFill>
          <a:schemeClr val="bg1">
            <a:lumMod val="8500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 -5 чел</c:v>
                </c:pt>
                <c:pt idx="1">
                  <c:v>Нет -142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142</c:v>
                </c:pt>
              </c:numCache>
            </c:numRef>
          </c:val>
        </c:ser>
        <c:dLbls/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1990379013101871"/>
          <c:y val="0.81892517406991228"/>
          <c:w val="0.3774694395476344"/>
          <c:h val="0.16647060068615019"/>
        </c:manualLayout>
      </c:layout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</c:chart>
  <c:spPr>
    <a:solidFill>
      <a:schemeClr val="bg1">
        <a:lumMod val="85000"/>
      </a:schemeClr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29EE-6CE3-4913-9BB0-6606BEA7F681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F8EE4-F5A9-4D06-B706-9ABA34EBAC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04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8EE4-F5A9-4D06-B706-9ABA34EBAC0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F8EE4-F5A9-4D06-B706-9ABA34EBAC0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90;&#1086;&#1073;&#1099;%20&#1087;&#1086;&#1084;&#1085;&#1080;&#1083;&#1080;%20&#1074;%20&#1074;&#1099;&#1073;&#1086;&#1088;&#1075;\-Zvuk-metronoma.mp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70;.&#1051;&#1077;&#1074;&#1080;&#1090;&#1072;&#1085;%2022%20&#1080;&#1102;&#1085;&#1103;%201941.mp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ent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425" y="3782591"/>
            <a:ext cx="86117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39552" y="1196752"/>
            <a:ext cx="8280920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8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«Чтобы помнили…»</a:t>
            </a:r>
            <a:endParaRPr kumimoji="0" lang="ru-RU" sz="48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00562" y="2996952"/>
            <a:ext cx="4643438" cy="242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Проектно-исследовательская работа </a:t>
            </a:r>
            <a:r>
              <a:rPr kumimoji="0" lang="ru-RU" sz="3600" b="1" i="0" u="none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6 «а» класса</a:t>
            </a:r>
            <a:endParaRPr kumimoji="0" lang="ru-RU" sz="36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данил\Desktop\6а ноябрь-январь\IMG_03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281150" cy="28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608560" y="227638"/>
            <a:ext cx="5926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бюджетное  общеобразовательное учреждение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«Каменногорский центр образования»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2128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D:\татьяна\патр.восп\IMG_06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14779" y="3071810"/>
            <a:ext cx="5679285" cy="3786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4560894"/>
            <a:ext cx="3757610" cy="2297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Экспозиция в особняке графа Румянцева "Ленинград в годы Великой Отечественной войны"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D:\татьяна\патр.восп\IMG_0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14942" y="357166"/>
            <a:ext cx="3321867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3" descr="D:\татьяна\патр.восп\IMG_069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14290"/>
            <a:ext cx="5002977" cy="3335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5271365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D:\татьяна\патр.восп\IMG_07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1441" y="214290"/>
            <a:ext cx="8608277" cy="6453210"/>
          </a:xfrm>
          <a:prstGeom prst="rect">
            <a:avLst/>
          </a:prstGeom>
          <a:noFill/>
        </p:spPr>
      </p:pic>
      <p:pic>
        <p:nvPicPr>
          <p:cNvPr id="40964" name="Picture 4" descr="D:\татьяна\патр.восп\IMG_07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12" y="0"/>
            <a:ext cx="3428988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татьяна\патр.восп\IMG_07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3226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7" name="Picture 3" descr="D:\татьяна\патр.восп\IMG_07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430173"/>
            <a:ext cx="9072626" cy="6048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D:\татьяна\патр.восп\IMG_07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108" y="214289"/>
            <a:ext cx="4643470" cy="3095647"/>
          </a:xfrm>
          <a:prstGeom prst="rect">
            <a:avLst/>
          </a:prstGeom>
          <a:noFill/>
        </p:spPr>
      </p:pic>
      <p:pic>
        <p:nvPicPr>
          <p:cNvPr id="43011" name="Picture 3" descr="D:\татьяна\патр.восп\IMG_08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214686"/>
            <a:ext cx="4714908" cy="3143272"/>
          </a:xfrm>
          <a:prstGeom prst="rect">
            <a:avLst/>
          </a:prstGeom>
          <a:noFill/>
        </p:spPr>
      </p:pic>
      <p:pic>
        <p:nvPicPr>
          <p:cNvPr id="7" name="Picture 2" descr="D:\татьяна\патр.восп\IMG_080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36249" y="3214686"/>
            <a:ext cx="4607751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4088" y="0"/>
            <a:ext cx="4694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14988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569"/>
            <a:ext cx="4592621" cy="6503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5429256" y="642918"/>
            <a:ext cx="3500430" cy="157163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kumimoji="0" lang="ru-RU" sz="30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реснецов</a:t>
            </a:r>
            <a:r>
              <a:rPr kumimoji="0" lang="ru-RU" sz="3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Иван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(1912-1982)</a:t>
            </a:r>
            <a:endParaRPr kumimoji="0" lang="ru-RU" sz="30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Users\данил\Desktop\проект ПОБЕДА\Демина 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455" y="3163543"/>
            <a:ext cx="4312466" cy="31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69416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81360" y="58942"/>
            <a:ext cx="4069654" cy="144016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Карташов Василий Яковлевич</a:t>
            </a:r>
            <a:endParaRPr kumimoji="0" lang="ru-RU" sz="30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школа\Downloads\big872431218789466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59" y="1700808"/>
            <a:ext cx="6349809" cy="49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6444208" y="4797152"/>
            <a:ext cx="2699792" cy="20608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Братское з</a:t>
            </a:r>
            <a:r>
              <a:rPr kumimoji="0" lang="ru-RU" sz="3000" b="1" i="0" u="none" strike="noStrike" kern="120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ахоронение</a:t>
            </a:r>
            <a:r>
              <a:rPr kumimoji="0" lang="ru-RU" sz="3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000" b="1" i="0" u="none" strike="noStrike" kern="120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Синявинских</a:t>
            </a:r>
            <a:r>
              <a:rPr kumimoji="0" lang="ru-RU" sz="3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высотах</a:t>
            </a:r>
            <a:endParaRPr kumimoji="0" lang="ru-RU" sz="3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5653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14488"/>
            <a:ext cx="8211334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508104" y="188640"/>
            <a:ext cx="3428422" cy="144016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Селезнёв Павел  Петрович</a:t>
            </a:r>
            <a:endParaRPr kumimoji="0" lang="ru-RU" sz="30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4700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28604"/>
            <a:ext cx="3548063" cy="3425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857364"/>
            <a:ext cx="3560763" cy="4767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857224" y="4357694"/>
            <a:ext cx="3757610" cy="11430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Трифанов</a:t>
            </a:r>
            <a:r>
              <a:rPr kumimoji="0" lang="ru-RU" sz="24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Степан Ефимович</a:t>
            </a:r>
            <a:endParaRPr kumimoji="0" lang="ru-RU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4857752" y="285728"/>
            <a:ext cx="3757610" cy="11430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Трифанова</a:t>
            </a:r>
            <a:r>
              <a:rPr kumimoji="0" lang="ru-RU" sz="24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noProof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Афимья</a:t>
            </a:r>
            <a:r>
              <a:rPr kumimoji="0" lang="ru-RU" sz="2400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Кирилловна</a:t>
            </a:r>
            <a:endParaRPr kumimoji="0" lang="ru-RU" sz="2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1674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453"/>
            <a:ext cx="4176713" cy="4230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00504"/>
            <a:ext cx="3151187" cy="24622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4929190" y="714356"/>
            <a:ext cx="3971924" cy="19288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Кудрявцева Елена Николаевна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(1922-2010)</a:t>
            </a:r>
            <a:endParaRPr kumimoji="0" lang="ru-RU" sz="32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7989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500042"/>
            <a:ext cx="8215370" cy="60007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расширить знания о событиях Великой Отечественной войны и сохранить  память о подвиге советского народа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Задачи:</a:t>
            </a:r>
          </a:p>
          <a:p>
            <a:pPr lvl="0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собрать и обобщить информацию о родственниках, ветеранах Великой Отечественной войны, об их вкладе в освобождение нашей страны от фашизма</a:t>
            </a:r>
          </a:p>
          <a:p>
            <a:pPr lvl="0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изучить семейные архивы</a:t>
            </a:r>
          </a:p>
          <a:p>
            <a:pPr lvl="0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подобрать фотографии и документы</a:t>
            </a:r>
          </a:p>
          <a:p>
            <a:pPr lvl="0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обобщить собранную  информацию и создать экспозицию в школьном историко-краеведческом музее школы</a:t>
            </a:r>
          </a:p>
          <a:p>
            <a:pPr marL="0" indent="0">
              <a:buNone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Актуальность: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сохранение памяти о Великой Отечественной войне - задача поколения молодых</a:t>
            </a:r>
          </a:p>
        </p:txBody>
      </p:sp>
    </p:spTree>
    <p:extLst>
      <p:ext uri="{BB962C8B-B14F-4D97-AF65-F5344CB8AC3E}">
        <p14:creationId xmlns:p14="http://schemas.microsoft.com/office/powerpoint/2010/main" xmlns="" val="26112879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71480"/>
            <a:ext cx="3500430" cy="157163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Благотворительный аукцион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1" descr="D:\татьяна\патр.восп\DSC065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0598" y="0"/>
            <a:ext cx="5583402" cy="3143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5" name="Picture 1" descr="D:\татьяна\патр.восп\DSC0651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2843808" y="3861048"/>
            <a:ext cx="4187583" cy="23574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146" name="Picture 2" descr="D:\татьяна\патр.восп\DSC065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86380" y="4686302"/>
            <a:ext cx="3857620" cy="2171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2" descr="D:\татьяна\патр.восп\DSC0652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324544" y="2492896"/>
            <a:ext cx="4060686" cy="228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39016848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татьяна\патр.восп\IMG_0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14290"/>
            <a:ext cx="5791170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татьяна\патр.восп\IMG_06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07719" y="3643314"/>
            <a:ext cx="4360071" cy="2906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5857884" y="285728"/>
            <a:ext cx="3286116" cy="2571768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Встреча с руководителем поискового отряда «Карельский мост»</a:t>
            </a:r>
            <a:b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Бондаревым В. Н.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357158" y="3714752"/>
            <a:ext cx="4500594" cy="28575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Личные вещи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геройски погибшего снайпера - бойца Красной Армии</a:t>
            </a:r>
            <a:r>
              <a:rPr kumimoji="0" lang="ru-RU" sz="3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, останки которого найдены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совсем рядом с нынешним хутором – усадьбой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Сваргас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kumimoji="0" lang="ru-RU" sz="3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0422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1700808"/>
            <a:ext cx="7632848" cy="50167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Выводы:</a:t>
            </a:r>
            <a:endParaRPr kumimoji="0" lang="ru-RU" sz="20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1.Наш долг - сохранить память о наших родственниках, защищавших Родину в годы Великой Отечественной войны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2.Общая задача  по сохранению исторических и семейных ценностей сплачивает наши семьи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Практическое использование результатов:</a:t>
            </a:r>
            <a:endParaRPr kumimoji="0" lang="ru-RU" sz="20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1. Мы рассказали о наших поисках на сайтах Мемориал и Подвиг народа  ребятам из других классов. И некоторые уже нашли информацию о своих прадедах, воевавших в годы Великой Отечественной войны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2.Продолжим работу по сбору материалов и издадим брошюру о наших родственниках, ставших свидетелями Великой Отечественной войны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3.Собранная и обобщенная информация может быть использована на классных часах, уроках истории, в экспозиции школьного </a:t>
            </a:r>
            <a:r>
              <a:rPr kumimoji="0" lang="ru-RU" sz="2000" b="1" i="0" u="none" strike="noStrike" normalizeH="0" baseline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историко-краеведческого музея </a:t>
            </a:r>
            <a:endParaRPr kumimoji="0" lang="ru-RU" sz="2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pic>
        <p:nvPicPr>
          <p:cNvPr id="3" name="Рисунок 2" descr="C:\Users\user\Desktop\70-y_godovschinyi_pobedyi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530850" y="116632"/>
            <a:ext cx="36131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68680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атьяна\патр.восп\100713020_86958302_1f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02420" y="3214686"/>
            <a:ext cx="6000792" cy="3643314"/>
          </a:xfrm>
          <a:prstGeom prst="rect">
            <a:avLst/>
          </a:prstGeom>
          <a:noFill/>
        </p:spPr>
      </p:pic>
      <p:pic>
        <p:nvPicPr>
          <p:cNvPr id="5" name="Picture 1" descr="D:\татьяна\патр.восп\pobed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500" y="0"/>
            <a:ext cx="9080500" cy="2540000"/>
          </a:xfrm>
          <a:prstGeom prst="rect">
            <a:avLst/>
          </a:prstGeom>
          <a:noFill/>
        </p:spPr>
      </p:pic>
      <p:pic>
        <p:nvPicPr>
          <p:cNvPr id="7" name="-Zvuk-metrono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screen"/>
          <a:stretch>
            <a:fillRect/>
          </a:stretch>
        </p:blipFill>
        <p:spPr>
          <a:xfrm>
            <a:off x="8748464" y="638132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4668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атьяна\патр.восп\725607712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3006" y="0"/>
            <a:ext cx="8480994" cy="689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2541295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тьяна\патр.восп\нпк\p4454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73790"/>
            <a:ext cx="8429683" cy="6598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4143404" cy="221455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Военный музей Карельского перешейка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 Выборг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C:\Users\данил\Desktop\6а ноябрь-январь\IMG_01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6788944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анил\Desktop\6а ноябрь-январь\IMG_01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290"/>
            <a:ext cx="4393437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 descr="C:\Users\данил\Desktop\6а ноябрь-январь\IMG_019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20" y="3429000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0656"/>
            <a:ext cx="8351875" cy="56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142852"/>
            <a:ext cx="573613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Юрий Левитан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Скругленный прямоугольник 4">
            <a:hlinkClick r:id="rId3" action="ppaction://hlinkfile"/>
          </p:cNvPr>
          <p:cNvSpPr/>
          <p:nvPr/>
        </p:nvSpPr>
        <p:spPr>
          <a:xfrm>
            <a:off x="8229600" y="5943600"/>
            <a:ext cx="9144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525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5014890" cy="9286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Ленинград</a:t>
            </a:r>
            <a:endParaRPr lang="ru-R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33550"/>
            <a:ext cx="6829425" cy="512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0"/>
            <a:ext cx="291894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01715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42852"/>
            <a:ext cx="3213587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Picture 2" descr="C:\Users\данил\Desktop\6а ноябрь-январь\IMG_04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214290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Picture 2" descr="C:\Users\данил\Desktop\6а ноябрь-январь\IMG_044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3786190"/>
            <a:ext cx="3536181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" name="Picture 2" descr="C:\Users\данил\Desktop\6а ноябрь-январь\IMG_044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2285992"/>
            <a:ext cx="3071834" cy="2105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2" descr="C:\Users\данил\Desktop\6а ноябрь-январь\IMG_043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63" y="785794"/>
            <a:ext cx="3643337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" name="Picture 2" descr="C:\Users\данил\Desktop\6а ноябрь-январь\IMG_042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8152" y="4071942"/>
            <a:ext cx="3475848" cy="229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" name="Picture 2" descr="C:\Users\данил\Desktop\6а ноябрь-январь\IMG_043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357693"/>
            <a:ext cx="3357586" cy="223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0" y="2708920"/>
            <a:ext cx="2987824" cy="8640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 чтецов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5413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анил\Desktop\6а ноябрь-январь\IMG_04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843"/>
            <a:ext cx="5572132" cy="294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данил\Desktop\проект ПОБЕДА\блокадная ласточка\фото\25023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571900" cy="338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5386390" y="285728"/>
            <a:ext cx="3757610" cy="2297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Акция «Блокадная ласточка»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860032" y="-124441"/>
            <a:ext cx="4283968" cy="7232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 </a:t>
            </a: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Cambria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БЛОКАДНАЯ ЛАСТОЧКА</a:t>
            </a: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Cambria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i="0" u="none" strike="noStrike" normalizeH="0" baseline="0" dirty="0" smtClean="0">
              <a:solidFill>
                <a:schemeClr val="tx1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Друзья, дорогие земляки!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Сегодня, 27 января 2015 года, отмечается 71 годовщина полного снятия Блокады Ленинграда.  Ленинградцы защитили свой любимый город, несмотря на бомбардировки, несказанные страдания от голода, холода и болезней.</a:t>
            </a:r>
            <a:r>
              <a:rPr kumimoji="0" lang="ru-RU" i="0" u="none" strike="noStrike" normalizeH="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Весной сорок второго года множество ленинградцев носило на груди жетон - ЛАСТОЧКУ с письмом в клюве. Этот символ стал коротким и ясным ответом на заявления немецкой пропаганды о том, что теперь в город даже птица не пролетит.</a:t>
            </a:r>
            <a:endParaRPr kumimoji="0" lang="ru-RU" i="0" u="none" strike="noStrike" normalizeH="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Люди ждали благих вестей с фронта, они никогда не теряли связи с огромной страной, несмотря на то, что они были полностью отрезаны от нее. «Блокадная ласточка» стала символом жизни блокадного города.</a:t>
            </a:r>
            <a:endParaRPr kumimoji="0" lang="ru-RU" i="0" u="none" strike="noStrike" normalizeH="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должны помнить  о подвиге </a:t>
            </a:r>
            <a:endParaRPr kumimoji="0" lang="ru-RU" i="0" u="none" strike="noStrike" normalizeH="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normalizeH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Ленинграда и ленинградцев!</a:t>
            </a:r>
            <a:endParaRPr kumimoji="0" lang="ru-RU" i="0" u="none" strike="noStrike" normalizeH="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normalizeH="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3662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Результаты социологического опроса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772816"/>
          <a:ext cx="4320480" cy="4353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860032" y="1772816"/>
          <a:ext cx="428396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314</Words>
  <Application>Microsoft Office PowerPoint</Application>
  <PresentationFormat>Экран (4:3)</PresentationFormat>
  <Paragraphs>48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Военный музей Карельского перешейка  г. Выборг</vt:lpstr>
      <vt:lpstr>Слайд 5</vt:lpstr>
      <vt:lpstr>Ленинград</vt:lpstr>
      <vt:lpstr>Конкурс чтецов</vt:lpstr>
      <vt:lpstr>Акция «Блокадная ласточка»</vt:lpstr>
      <vt:lpstr>Результаты социологического опроса</vt:lpstr>
      <vt:lpstr>Экспозиция в особняке графа Румянцева "Ленинград в годы Великой Отечественной войны"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Благотворительный аукцион</vt:lpstr>
      <vt:lpstr>Встреча с руководителем поискового отряда «Карельский мост» Бондаревым В. Н.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</dc:creator>
  <cp:lastModifiedBy>Admin</cp:lastModifiedBy>
  <cp:revision>111</cp:revision>
  <dcterms:created xsi:type="dcterms:W3CDTF">2015-03-14T20:32:54Z</dcterms:created>
  <dcterms:modified xsi:type="dcterms:W3CDTF">2015-11-05T07:49:17Z</dcterms:modified>
</cp:coreProperties>
</file>