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4" r:id="rId7"/>
    <p:sldId id="261" r:id="rId8"/>
    <p:sldId id="265" r:id="rId9"/>
    <p:sldId id="267" r:id="rId10"/>
    <p:sldId id="266" r:id="rId11"/>
    <p:sldId id="268" r:id="rId12"/>
    <p:sldId id="272" r:id="rId13"/>
    <p:sldId id="269" r:id="rId14"/>
    <p:sldId id="262" r:id="rId15"/>
    <p:sldId id="270" r:id="rId16"/>
    <p:sldId id="273" r:id="rId17"/>
    <p:sldId id="274" r:id="rId18"/>
    <p:sldId id="275" r:id="rId19"/>
    <p:sldId id="277" r:id="rId20"/>
    <p:sldId id="278" r:id="rId21"/>
    <p:sldId id="280" r:id="rId22"/>
    <p:sldId id="281" r:id="rId23"/>
    <p:sldId id="263" r:id="rId24"/>
    <p:sldId id="276" r:id="rId25"/>
    <p:sldId id="282" r:id="rId26"/>
    <p:sldId id="271" r:id="rId27"/>
    <p:sldId id="279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25" autoAdjust="0"/>
  </p:normalViewPr>
  <p:slideViewPr>
    <p:cSldViewPr>
      <p:cViewPr>
        <p:scale>
          <a:sx n="78" d="100"/>
          <a:sy n="78" d="100"/>
        </p:scale>
        <p:origin x="-257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3200">
                <a:latin typeface="Comic Sans MS" pitchFamily="66" charset="0"/>
              </a:defRPr>
            </a:pPr>
            <a:r>
              <a:rPr lang="ru-RU" sz="4000" dirty="0">
                <a:latin typeface="Comic Sans MS" pitchFamily="66" charset="0"/>
              </a:rPr>
              <a:t>Результаты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4000" dirty="0" smtClean="0">
                <a:latin typeface="Comic Sans MS" pitchFamily="66" charset="0"/>
              </a:rPr>
              <a:t>диагностики</a:t>
            </a:r>
          </a:p>
          <a:p>
            <a:pPr>
              <a:defRPr sz="3200">
                <a:latin typeface="Comic Sans MS" pitchFamily="66" charset="0"/>
              </a:defRPr>
            </a:pPr>
            <a:r>
              <a:rPr lang="ru-RU" sz="2000" dirty="0" smtClean="0">
                <a:latin typeface="Comic Sans MS" pitchFamily="66" charset="0"/>
              </a:rPr>
              <a:t>(подготовительный этап)</a:t>
            </a:r>
            <a:endParaRPr lang="ru-RU" sz="200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34236876640419961"/>
          <c:y val="1.1126790958013554E-3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диагностики2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b="1" dirty="0" smtClean="0"/>
                      <a:t>16</a:t>
                    </a:r>
                    <a:r>
                      <a:rPr lang="ru-RU" dirty="0" smtClean="0"/>
                      <a:t> </a:t>
                    </a:r>
                    <a:r>
                      <a:rPr lang="ru-RU" dirty="0" smtClean="0"/>
                      <a:t>детей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dirty="0" smtClean="0"/>
                      <a:t>12</a:t>
                    </a:r>
                    <a:r>
                      <a:rPr lang="ru-RU" sz="1800" b="1" baseline="0" dirty="0" smtClean="0"/>
                      <a:t> </a:t>
                    </a:r>
                    <a:r>
                      <a:rPr lang="ru-RU" sz="1800" b="1" dirty="0" smtClean="0"/>
                      <a:t> </a:t>
                    </a:r>
                    <a:r>
                      <a:rPr lang="ru-RU" dirty="0" smtClean="0"/>
                      <a:t>детей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4450459317585528E-2"/>
                  <c:y val="2.5517186740259396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 smtClean="0"/>
                      <a:t>8 </a:t>
                    </a:r>
                    <a:r>
                      <a:rPr lang="ru-RU" dirty="0" smtClean="0"/>
                      <a:t> </a:t>
                    </a:r>
                    <a:r>
                      <a:rPr lang="ru-RU" dirty="0" smtClean="0"/>
                      <a:t>детей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3"/>
                <c:pt idx="0">
                  <c:v>Умеренно выражен</c:v>
                </c:pt>
                <c:pt idx="1">
                  <c:v>Ярко выражено</c:v>
                </c:pt>
                <c:pt idx="2">
                  <c:v>Слабо выражен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7236499951394968"/>
          <c:y val="0.39844432741688246"/>
          <c:w val="0.31837574122679113"/>
          <c:h val="0.29432483640737817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Диагностика на заключительном этапе</a:t>
            </a:r>
          </a:p>
        </c:rich>
      </c:tx>
      <c:layout>
        <c:manualLayout>
          <c:xMode val="edge"/>
          <c:yMode val="edge"/>
          <c:x val="0.14377941397118535"/>
          <c:y val="3.129132605337758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Заключительный этап диагностики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b="1" baseline="0" dirty="0" smtClean="0"/>
                      <a:t>15 </a:t>
                    </a:r>
                    <a:r>
                      <a:rPr lang="ru-RU" sz="1800" b="1" baseline="0" dirty="0"/>
                      <a:t>детей</a:t>
                    </a:r>
                    <a:endParaRPr lang="en-US" sz="1800" b="1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.14328362140747256"/>
                  <c:y val="-0.16980192165028257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/>
                      <a:t>21</a:t>
                    </a:r>
                    <a:r>
                      <a:rPr lang="ru-RU" sz="1800" b="1" baseline="0" dirty="0" smtClean="0"/>
                      <a:t> ребенок</a:t>
                    </a:r>
                    <a:endParaRPr lang="en-US" sz="1800" b="1" dirty="0"/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умеренно выражено</c:v>
                </c:pt>
                <c:pt idx="2">
                  <c:v>слабо выражено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2">
                  <c:v>21</c:v>
                </c:pt>
              </c:numCache>
            </c:numRef>
          </c:val>
        </c:ser>
      </c:pie3DChart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0954165111758738"/>
          <c:y val="0.35351985980052397"/>
          <c:w val="0.28141376979006144"/>
          <c:h val="0.37312296841569587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1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085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Проект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 «Десенсибилизация страхов у детей дошкольного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    возраста посредством создания и восприятия эмоционально-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    психологических образов»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45224"/>
            <a:ext cx="7448872" cy="86409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МБДОУ «Детский сад № 18-компенсирующего вида»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pic>
        <p:nvPicPr>
          <p:cNvPr id="6" name="Рисунок 5" descr="темнота проект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933056"/>
            <a:ext cx="3456384" cy="2592288"/>
          </a:xfrm>
          <a:prstGeom prst="rect">
            <a:avLst/>
          </a:prstGeom>
        </p:spPr>
      </p:pic>
      <p:pic>
        <p:nvPicPr>
          <p:cNvPr id="2051" name="Picture 3" descr="D:\Документы\Desktop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3456384" cy="2592288"/>
          </a:xfrm>
          <a:prstGeom prst="rect">
            <a:avLst/>
          </a:prstGeom>
          <a:noFill/>
        </p:spPr>
      </p:pic>
      <p:pic>
        <p:nvPicPr>
          <p:cNvPr id="2052" name="Picture 4" descr="D:\Документы\Desktop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3456384" cy="2592288"/>
          </a:xfrm>
          <a:prstGeom prst="rect">
            <a:avLst/>
          </a:prstGeom>
          <a:noFill/>
        </p:spPr>
      </p:pic>
      <p:pic>
        <p:nvPicPr>
          <p:cNvPr id="3" name="Picture 2" descr="C:\Users\Катюшка\Desktop\Рисунок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96752"/>
            <a:ext cx="343535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pic>
        <p:nvPicPr>
          <p:cNvPr id="5" name="Рисунок 4" descr="темнота проект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3456384" cy="2592288"/>
          </a:xfrm>
          <a:prstGeom prst="rect">
            <a:avLst/>
          </a:prstGeom>
        </p:spPr>
      </p:pic>
      <p:pic>
        <p:nvPicPr>
          <p:cNvPr id="3074" name="Picture 2" descr="C:\Users\Катюшка\Desktop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456384" cy="2592288"/>
          </a:xfrm>
          <a:prstGeom prst="rect">
            <a:avLst/>
          </a:prstGeom>
          <a:noFill/>
        </p:spPr>
      </p:pic>
      <p:pic>
        <p:nvPicPr>
          <p:cNvPr id="3075" name="Picture 3" descr="C:\Users\Катюшка\Desktop\Рисунок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16614"/>
            <a:ext cx="3520629" cy="2643367"/>
          </a:xfrm>
          <a:prstGeom prst="rect">
            <a:avLst/>
          </a:prstGeom>
          <a:noFill/>
        </p:spPr>
      </p:pic>
      <p:pic>
        <p:nvPicPr>
          <p:cNvPr id="3076" name="Picture 4" descr="C:\Users\Катюшка\Desktop\Рисунок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5" y="3933056"/>
            <a:ext cx="3456383" cy="259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620688"/>
          <a:ext cx="8229600" cy="579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творческой группы</a:t>
            </a:r>
            <a:endParaRPr lang="ru-RU" dirty="0"/>
          </a:p>
        </p:txBody>
      </p:sp>
      <p:pic>
        <p:nvPicPr>
          <p:cNvPr id="4098" name="Picture 2" descr="C:\Users\Катюшка\Desktop\Рисунок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4320480" cy="3297881"/>
          </a:xfrm>
          <a:prstGeom prst="rect">
            <a:avLst/>
          </a:prstGeom>
          <a:noFill/>
        </p:spPr>
      </p:pic>
      <p:pic>
        <p:nvPicPr>
          <p:cNvPr id="4099" name="Picture 3" descr="C:\Users\Катюшка\Desktop\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048376" cy="320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II</a:t>
            </a:r>
            <a:r>
              <a:rPr lang="ru-RU" dirty="0" smtClean="0">
                <a:latin typeface="Comic Sans MS" pitchFamily="66" charset="0"/>
              </a:rPr>
              <a:t> этап – основной (практический)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Планирование деятельности всех участников проекта, выбор оптимального варианта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Консультирование и беседы с родителями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Подготовка атрибутов для проведения «Ночного урока» (затемнение музыкального зала, «костер», «луна», музыкальные инструменты и т.д.).</a:t>
            </a:r>
          </a:p>
          <a:p>
            <a:r>
              <a:rPr lang="ru-RU" dirty="0" smtClean="0"/>
              <a:t>Разучивание музыкального репертуара: песни, </a:t>
            </a:r>
            <a:r>
              <a:rPr lang="ru-RU" dirty="0" err="1" smtClean="0"/>
              <a:t>музицирование</a:t>
            </a:r>
            <a:r>
              <a:rPr lang="ru-RU" dirty="0" smtClean="0"/>
              <a:t>, движения.</a:t>
            </a:r>
          </a:p>
          <a:p>
            <a:r>
              <a:rPr lang="ru-RU" dirty="0" smtClean="0"/>
              <a:t>Знакомство взрослых-родителей с ходом «Ночного урока», распределение ролей.</a:t>
            </a:r>
          </a:p>
          <a:p>
            <a:r>
              <a:rPr lang="ru-RU" dirty="0" smtClean="0"/>
              <a:t>Организация и проведение «Ночного урока».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II</a:t>
            </a:r>
            <a:r>
              <a:rPr lang="ru-RU" dirty="0" smtClean="0">
                <a:latin typeface="Comic Sans MS" pitchFamily="66" charset="0"/>
              </a:rPr>
              <a:t> этап – основной (практический)</a:t>
            </a:r>
            <a:endParaRPr lang="ru-RU" dirty="0"/>
          </a:p>
        </p:txBody>
      </p:sp>
      <p:pic>
        <p:nvPicPr>
          <p:cNvPr id="5122" name="Picture 2" descr="C:\Users\Катюшка\Desktop\Рисунок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163964" cy="3096344"/>
          </a:xfrm>
          <a:prstGeom prst="rect">
            <a:avLst/>
          </a:prstGeom>
          <a:noFill/>
        </p:spPr>
      </p:pic>
      <p:pic>
        <p:nvPicPr>
          <p:cNvPr id="5123" name="Picture 3" descr="C:\Users\Катюшка\Desktop\Рисунок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75164"/>
            <a:ext cx="4343821" cy="3309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Мини-проект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«Здравствуй, темнота!»</a:t>
            </a:r>
            <a:endParaRPr lang="ru-RU" dirty="0"/>
          </a:p>
        </p:txBody>
      </p:sp>
      <p:pic>
        <p:nvPicPr>
          <p:cNvPr id="6147" name="Picture 3" descr="C:\Users\Катюшка\Desktop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086208"/>
            <a:ext cx="5754836" cy="3392677"/>
          </a:xfrm>
          <a:prstGeom prst="rect">
            <a:avLst/>
          </a:prstGeom>
          <a:noFill/>
        </p:spPr>
      </p:pic>
      <p:pic>
        <p:nvPicPr>
          <p:cNvPr id="8" name="Picture 2" descr="C:\Users\Катюшка\Desktop\Рисунок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032448" cy="3171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«Ночной урок»</a:t>
            </a:r>
            <a:endParaRPr lang="ru-RU" dirty="0"/>
          </a:p>
        </p:txBody>
      </p:sp>
      <p:pic>
        <p:nvPicPr>
          <p:cNvPr id="7170" name="Picture 2" descr="C:\Users\Катюшка\Desktop\Рисунок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04" y="1340768"/>
            <a:ext cx="2303503" cy="4392488"/>
          </a:xfrm>
          <a:prstGeom prst="rect">
            <a:avLst/>
          </a:prstGeom>
          <a:noFill/>
        </p:spPr>
      </p:pic>
      <p:pic>
        <p:nvPicPr>
          <p:cNvPr id="7171" name="Picture 3" descr="C:\Users\Катюшка\Desktop\Рисунок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2332725" cy="4032448"/>
          </a:xfrm>
          <a:prstGeom prst="rect">
            <a:avLst/>
          </a:prstGeom>
          <a:noFill/>
        </p:spPr>
      </p:pic>
      <p:pic>
        <p:nvPicPr>
          <p:cNvPr id="7172" name="Picture 4" descr="C:\Users\Катюшка\Desktop\Рисунок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72816"/>
            <a:ext cx="3975787" cy="4900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«Ночной урок»</a:t>
            </a:r>
            <a:endParaRPr lang="ru-RU" dirty="0"/>
          </a:p>
        </p:txBody>
      </p:sp>
      <p:pic>
        <p:nvPicPr>
          <p:cNvPr id="7" name="Рисунок 6" descr="how-to-draw-a-campfire-step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764704"/>
            <a:ext cx="2448272" cy="1742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dc52c07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7" y="5291826"/>
            <a:ext cx="1800200" cy="1350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4" name="Picture 2" descr="C:\Users\Катюшка\Desktop\Рисунок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653" y="1052735"/>
            <a:ext cx="4123323" cy="3645707"/>
          </a:xfrm>
          <a:prstGeom prst="rect">
            <a:avLst/>
          </a:prstGeom>
          <a:noFill/>
        </p:spPr>
      </p:pic>
      <p:pic>
        <p:nvPicPr>
          <p:cNvPr id="8195" name="Picture 3" descr="C:\Users\Катюшка\Desktop\Рисунок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5296" y="2636912"/>
            <a:ext cx="4336757" cy="393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awater-info.net/all_about_water/wp-content/uploads/2014/06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4464496" cy="3357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         Мини-проект 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>«В поисках «смелой» воды» </a:t>
            </a:r>
            <a:endParaRPr lang="ru-RU" sz="4000" b="1" dirty="0"/>
          </a:p>
        </p:txBody>
      </p:sp>
      <p:pic>
        <p:nvPicPr>
          <p:cNvPr id="7" name="Picture 2" descr="http://cross-stitch-club.ru/uploads/posts/2010-12/1293144223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328" y="188640"/>
            <a:ext cx="1476672" cy="1476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dsc08513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856"/>
            <a:ext cx="3628628" cy="2721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_996c_4aec4be2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484784"/>
            <a:ext cx="5094717" cy="3821038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3888432" cy="489654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4200" b="1" dirty="0" smtClean="0">
                <a:solidFill>
                  <a:schemeClr val="dk1"/>
                </a:solidFill>
                <a:latin typeface="Comic Sans MS" pitchFamily="66" charset="0"/>
                <a:cs typeface="Arial" pitchFamily="34" charset="0"/>
              </a:rPr>
              <a:t>      Познание детьми темноты как обычной и необычной  реальности, своих чувств и ощущений в ней; эмоциональное  </a:t>
            </a:r>
            <a:r>
              <a:rPr lang="ru-RU" sz="4200" b="1" dirty="0" err="1" smtClean="0">
                <a:latin typeface="Comic Sans MS" pitchFamily="66" charset="0"/>
                <a:cs typeface="Arial" pitchFamily="34" charset="0"/>
              </a:rPr>
              <a:t>отреагирование</a:t>
            </a:r>
            <a:r>
              <a:rPr lang="ru-RU" sz="4200" b="1" dirty="0" smtClean="0">
                <a:solidFill>
                  <a:schemeClr val="dk1"/>
                </a:solidFill>
                <a:latin typeface="Comic Sans MS" pitchFamily="66" charset="0"/>
                <a:cs typeface="Arial" pitchFamily="34" charset="0"/>
              </a:rPr>
              <a:t>; развитие художественного воображения,  фантазии, </a:t>
            </a:r>
            <a:r>
              <a:rPr lang="ru-RU" sz="4200" b="1" dirty="0" err="1" smtClean="0">
                <a:solidFill>
                  <a:schemeClr val="dk1"/>
                </a:solidFill>
                <a:latin typeface="Comic Sans MS" pitchFamily="66" charset="0"/>
                <a:cs typeface="Arial" pitchFamily="34" charset="0"/>
              </a:rPr>
              <a:t>эмпатии</a:t>
            </a:r>
            <a:r>
              <a:rPr lang="ru-RU" sz="4200" b="1" dirty="0" smtClean="0">
                <a:solidFill>
                  <a:schemeClr val="dk1"/>
                </a:solidFill>
                <a:latin typeface="Comic Sans MS" pitchFamily="66" charset="0"/>
                <a:cs typeface="Arial" pitchFamily="34" charset="0"/>
              </a:rPr>
              <a:t>, «вхождение» в создаваемые образы, развитие общих психологических способностей.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4868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  <a:cs typeface="Arial" pitchFamily="34" charset="0"/>
              </a:rPr>
              <a:t>Цели проекта:</a:t>
            </a:r>
            <a:endParaRPr lang="ru-RU" sz="32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7647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7" y="33265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Шатер Звездной Ночи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42" name="Picture 2" descr="C:\Users\Катюшка\Desktop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888432" cy="2916324"/>
          </a:xfrm>
          <a:prstGeom prst="rect">
            <a:avLst/>
          </a:prstGeom>
          <a:noFill/>
        </p:spPr>
      </p:pic>
      <p:pic>
        <p:nvPicPr>
          <p:cNvPr id="10243" name="Picture 3" descr="C:\Users\Катюшка\Desktop\Рисунок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3888432" cy="2916324"/>
          </a:xfrm>
          <a:prstGeom prst="rect">
            <a:avLst/>
          </a:prstGeom>
          <a:noFill/>
        </p:spPr>
      </p:pic>
      <p:pic>
        <p:nvPicPr>
          <p:cNvPr id="10244" name="Picture 4" descr="C:\Users\Катюшка\Desktop\Рисунок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795852"/>
            <a:ext cx="4424139" cy="5885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атюшка\Desktop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32448" cy="3024336"/>
          </a:xfrm>
          <a:prstGeom prst="rect">
            <a:avLst/>
          </a:prstGeom>
          <a:noFill/>
        </p:spPr>
      </p:pic>
      <p:pic>
        <p:nvPicPr>
          <p:cNvPr id="11267" name="Picture 3" descr="C:\Users\Катюшка\Desktop\Рисунок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220" y="332656"/>
            <a:ext cx="4032448" cy="3024336"/>
          </a:xfrm>
          <a:prstGeom prst="rect">
            <a:avLst/>
          </a:prstGeom>
          <a:noFill/>
        </p:spPr>
      </p:pic>
      <p:pic>
        <p:nvPicPr>
          <p:cNvPr id="11268" name="Picture 4" descr="C:\Users\Катюшка\Desktop\Рисунок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32660"/>
            <a:ext cx="4032448" cy="3024336"/>
          </a:xfrm>
          <a:prstGeom prst="rect">
            <a:avLst/>
          </a:prstGeom>
          <a:noFill/>
        </p:spPr>
      </p:pic>
      <p:pic>
        <p:nvPicPr>
          <p:cNvPr id="11269" name="Picture 5" descr="C:\Users\Катюшка\Desktop\Рисунок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3537012"/>
            <a:ext cx="4026644" cy="3019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тюшка\Desktop\Рисунок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04664"/>
            <a:ext cx="3544133" cy="2664296"/>
          </a:xfrm>
          <a:prstGeom prst="rect">
            <a:avLst/>
          </a:prstGeom>
          <a:noFill/>
        </p:spPr>
      </p:pic>
      <p:pic>
        <p:nvPicPr>
          <p:cNvPr id="12291" name="Picture 3" descr="C:\Users\Катюшка\Desktop\Рисунок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4664"/>
            <a:ext cx="4752528" cy="3572705"/>
          </a:xfrm>
          <a:prstGeom prst="rect">
            <a:avLst/>
          </a:prstGeom>
          <a:noFill/>
        </p:spPr>
      </p:pic>
      <p:pic>
        <p:nvPicPr>
          <p:cNvPr id="12292" name="Picture 4" descr="C:\Users\Катюшка\Desktop\Рисунок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2664296" cy="3544133"/>
          </a:xfrm>
          <a:prstGeom prst="rect">
            <a:avLst/>
          </a:prstGeom>
          <a:noFill/>
        </p:spPr>
      </p:pic>
      <p:pic>
        <p:nvPicPr>
          <p:cNvPr id="12293" name="Picture 5" descr="C:\Users\Катюшка\Desktop\Рисунок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3456384" cy="2598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III</a:t>
            </a:r>
            <a:r>
              <a:rPr lang="ru-RU" dirty="0" smtClean="0">
                <a:latin typeface="Comic Sans MS" pitchFamily="66" charset="0"/>
              </a:rPr>
              <a:t> этап - заключительный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Осуществление рефлексии собственной деятельности.</a:t>
            </a:r>
          </a:p>
          <a:p>
            <a:r>
              <a:rPr lang="ru-RU" dirty="0" smtClean="0"/>
              <a:t>Заключительная диагностика.</a:t>
            </a:r>
          </a:p>
          <a:p>
            <a:r>
              <a:rPr lang="ru-RU" dirty="0" smtClean="0"/>
              <a:t>Составление коллажей (использование диагностических методик на основе цветовых предпочтений).</a:t>
            </a:r>
            <a:br>
              <a:rPr lang="ru-RU" dirty="0" smtClean="0"/>
            </a:br>
            <a:r>
              <a:rPr lang="ru-RU" dirty="0" smtClean="0"/>
              <a:t>Анализ результатов.</a:t>
            </a:r>
          </a:p>
          <a:p>
            <a:r>
              <a:rPr lang="ru-RU" dirty="0" smtClean="0"/>
              <a:t>Определение задач для новых проектов.</a:t>
            </a:r>
          </a:p>
          <a:p>
            <a:r>
              <a:rPr lang="ru-RU" dirty="0" smtClean="0"/>
              <a:t>Презентация опыта работы на кафедре психологии в ЛОИРО.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32656"/>
            <a:ext cx="3347864" cy="2368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x_eaeb64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509120"/>
            <a:ext cx="1777380" cy="177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 descr="C:\Users\Катюшка\Desktop\Рисунок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4392488" cy="3440382"/>
          </a:xfrm>
          <a:prstGeom prst="rect">
            <a:avLst/>
          </a:prstGeom>
          <a:noFill/>
        </p:spPr>
      </p:pic>
      <p:pic>
        <p:nvPicPr>
          <p:cNvPr id="10" name="Picture 2" descr="C:\Users\Катюшка\Desktop\Рисунок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491882"/>
            <a:ext cx="4602708" cy="303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88640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Сделать выбор:</a:t>
            </a:r>
          </a:p>
          <a:p>
            <a:endParaRPr lang="ru-RU" sz="2800" b="1" dirty="0" smtClean="0">
              <a:latin typeface="Comic Sans MS" pitchFamily="66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Зеленый кружок </a:t>
            </a:r>
            <a:r>
              <a:rPr lang="ru-RU" sz="2400" dirty="0" smtClean="0">
                <a:solidFill>
                  <a:srgbClr val="00B050"/>
                </a:solidFill>
              </a:rPr>
              <a:t>–</a:t>
            </a:r>
            <a:r>
              <a:rPr lang="ru-RU" sz="2400" dirty="0" smtClean="0"/>
              <a:t> </a:t>
            </a:r>
            <a:r>
              <a:rPr lang="ru-RU" sz="1600" dirty="0" smtClean="0">
                <a:latin typeface="Comic Sans MS" pitchFamily="66" charset="0"/>
              </a:rPr>
              <a:t>поборол страхи и хочу участвовать в таких приключениях.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Желтый кружок - </a:t>
            </a:r>
            <a:r>
              <a:rPr lang="ru-RU" sz="1600" dirty="0" smtClean="0">
                <a:latin typeface="Comic Sans MS" pitchFamily="66" charset="0"/>
              </a:rPr>
              <a:t>ещё  не совсем справился со своими страхами и поэтому   </a:t>
            </a:r>
            <a:r>
              <a:rPr lang="ru-RU" sz="1600" dirty="0" err="1" smtClean="0">
                <a:latin typeface="Comic Sans MS" pitchFamily="66" charset="0"/>
              </a:rPr>
              <a:t>х</a:t>
            </a:r>
            <a:endParaRPr lang="ru-RU" sz="1600" dirty="0" smtClean="0">
              <a:latin typeface="Comic Sans MS" pitchFamily="66" charset="0"/>
            </a:endParaRP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хочу участвовать в таких приключениях.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Красный кружок -  </a:t>
            </a:r>
            <a:r>
              <a:rPr lang="ru-RU" sz="1600" dirty="0" smtClean="0">
                <a:latin typeface="Comic Sans MS" pitchFamily="66" charset="0"/>
              </a:rPr>
              <a:t>не хочу больше участвовать в таких приключениях, потому что страшно.</a:t>
            </a: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Users\Катюшка\Desktop\Рисунок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392488" cy="3294366"/>
          </a:xfrm>
          <a:prstGeom prst="rect">
            <a:avLst/>
          </a:prstGeom>
          <a:noFill/>
        </p:spPr>
      </p:pic>
      <p:pic>
        <p:nvPicPr>
          <p:cNvPr id="14339" name="Picture 3" descr="C:\Users\Катюшка\Desktop\Рисунок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196" y="3212976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0"/>
            <a:ext cx="3528392" cy="17728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Мы хотим, как можно чаще видеть детей вместе с родителями…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март 2011 046.jpg"/>
          <p:cNvPicPr>
            <a:picLocks noChangeAspect="1"/>
          </p:cNvPicPr>
          <p:nvPr/>
        </p:nvPicPr>
        <p:blipFill>
          <a:blip r:embed="rId2" cstate="print"/>
          <a:srcRect l="18101" t="25199" r="55124" b="51050"/>
          <a:stretch>
            <a:fillRect/>
          </a:stretch>
        </p:blipFill>
        <p:spPr>
          <a:xfrm>
            <a:off x="2843808" y="1844824"/>
            <a:ext cx="2880320" cy="1628800"/>
          </a:xfrm>
          <a:prstGeom prst="rect">
            <a:avLst/>
          </a:prstGeom>
        </p:spPr>
      </p:pic>
      <p:pic>
        <p:nvPicPr>
          <p:cNvPr id="15362" name="Picture 2" descr="C:\Users\Катюшка\Desktop\Рисунок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676400" cy="2730500"/>
          </a:xfrm>
          <a:prstGeom prst="rect">
            <a:avLst/>
          </a:prstGeom>
          <a:noFill/>
        </p:spPr>
      </p:pic>
      <p:pic>
        <p:nvPicPr>
          <p:cNvPr id="15363" name="Picture 3" descr="C:\Users\Катюшка\Desktop\Рисунок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704" y="260648"/>
            <a:ext cx="2984428" cy="3456384"/>
          </a:xfrm>
          <a:prstGeom prst="rect">
            <a:avLst/>
          </a:prstGeom>
          <a:noFill/>
        </p:spPr>
      </p:pic>
      <p:pic>
        <p:nvPicPr>
          <p:cNvPr id="15364" name="Picture 4" descr="C:\Users\Катюшка\Desktop\Рисунок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8397" y="3789040"/>
            <a:ext cx="4560287" cy="2871391"/>
          </a:xfrm>
          <a:prstGeom prst="rect">
            <a:avLst/>
          </a:prstGeom>
          <a:noFill/>
        </p:spPr>
      </p:pic>
      <p:pic>
        <p:nvPicPr>
          <p:cNvPr id="15365" name="Picture 5" descr="C:\Users\Катюшка\Desktop\Рисунок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356992"/>
            <a:ext cx="2303255" cy="3212976"/>
          </a:xfrm>
          <a:prstGeom prst="rect">
            <a:avLst/>
          </a:prstGeom>
          <a:noFill/>
        </p:spPr>
      </p:pic>
      <p:pic>
        <p:nvPicPr>
          <p:cNvPr id="15366" name="Picture 6" descr="C:\Users\Катюшка\Desktop\Рисунок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789040"/>
            <a:ext cx="1944216" cy="283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Результаты диагностики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</a:p>
          <a:p>
            <a:r>
              <a:rPr lang="ru-RU" sz="3200" b="1" dirty="0" smtClean="0">
                <a:latin typeface="Comic Sans MS" pitchFamily="66" charset="0"/>
              </a:rPr>
              <a:t>   </a:t>
            </a:r>
            <a:endParaRPr lang="ru-RU" sz="2000" b="1" dirty="0">
              <a:latin typeface="Comic Sans MS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1772816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Спасибо за внимание!</a:t>
            </a:r>
            <a:endParaRPr lang="ru-RU" sz="7200" dirty="0">
              <a:latin typeface="Monotype Corsiva" pitchFamily="66" charset="0"/>
            </a:endParaRPr>
          </a:p>
        </p:txBody>
      </p:sp>
      <p:pic>
        <p:nvPicPr>
          <p:cNvPr id="1026" name="Picture 2" descr="D:\Документы\Documents\Документы\Desktop\Documents\Мои рисунки\кубик рубика\дети - куб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76872"/>
            <a:ext cx="3581970" cy="3392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37866"/>
            <a:ext cx="5111750" cy="4595389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Десенсибилизация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r>
              <a:rPr lang="ru-RU" sz="2000" dirty="0" smtClean="0"/>
              <a:t>(в клинической психологии) (лат.  </a:t>
            </a:r>
            <a:r>
              <a:rPr lang="en-US" sz="2000" b="1" dirty="0" smtClean="0"/>
              <a:t>de</a:t>
            </a:r>
            <a:r>
              <a:rPr lang="ru-RU" sz="2000" dirty="0" smtClean="0"/>
              <a:t> – приставка, обозначающая </a:t>
            </a:r>
            <a:r>
              <a:rPr lang="ru-RU" sz="2000" i="1" dirty="0" smtClean="0"/>
              <a:t>отделение</a:t>
            </a:r>
            <a:r>
              <a:rPr lang="ru-RU" sz="2000" dirty="0" smtClean="0"/>
              <a:t> +</a:t>
            </a:r>
            <a:r>
              <a:rPr lang="en-US" sz="2000" b="1" dirty="0" err="1" smtClean="0"/>
              <a:t>sensibilis</a:t>
            </a:r>
            <a:r>
              <a:rPr lang="en-US" sz="2000" b="1" dirty="0" smtClean="0"/>
              <a:t> </a:t>
            </a:r>
            <a:r>
              <a:rPr lang="ru-RU" sz="2000" b="1" dirty="0" smtClean="0"/>
              <a:t>–</a:t>
            </a:r>
            <a:r>
              <a:rPr lang="ru-RU" sz="2000" dirty="0" smtClean="0"/>
              <a:t> чувствительность) – психотерапевтическая методика, используемая в поведенческой терапии для уменьшения тревоги по отношению к некоторым пугающим объектам или ситуациям.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Среднее количество страхов</a:t>
            </a:r>
            <a:br>
              <a:rPr lang="ru-RU" b="1" dirty="0" smtClean="0"/>
            </a:br>
            <a:r>
              <a:rPr lang="ru-RU" sz="1800" dirty="0" smtClean="0"/>
              <a:t>Захаров А. И. "Дневные и ночные страхи у детей". - СПб.: Издательство "Союз", 2004</a:t>
            </a:r>
            <a:endParaRPr lang="ru-RU" sz="1800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 (лет)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Мальчики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Девочки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(дошкольники)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 (школьники)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Задачи: 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980728"/>
          <a:ext cx="8496945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736304"/>
                <a:gridCol w="2592289"/>
              </a:tblGrid>
              <a:tr h="4225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Дети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Родители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Педагоги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0602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 Развивать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невизуальные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способы восприятия - слуховое, тактильное, кинестетическое в их взаимосвязи.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Помочь детям преодолеть страх перед темнотой.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Развивать способности детей к построению ассоциативных аналогий между собственными реальными сенсорными ощущениями (тактильными, кинестетическими, слуховыми, зрительными) и фантастическими образами.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342900" algn="l" defTabSz="914400" rtl="0" eaLnBrk="1" latinLnBrk="0" hangingPunct="1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Создать атмосферу обостренной чувствительности, проникновенности, душевного единения.</a:t>
                      </a:r>
                    </a:p>
                    <a:p>
                      <a:pPr marL="0" indent="-342900" algn="l" defTabSz="914400" rtl="0" eaLnBrk="1" latinLnBrk="0" hangingPunct="1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Создать условия для получения удовольствия детьми от  процесса фантазийного общения и игры.</a:t>
                      </a:r>
                    </a:p>
                    <a:p>
                      <a:pPr marL="0" indent="-342900" algn="l" defTabSz="914400" rtl="0" eaLnBrk="1" latinLnBrk="0" hangingPunct="1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Научить родителей правильному поведению в преодолении детских страхов.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Создать атмосферу обостренной чувствительности, проникновенности, душевного единения.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Создать условия для получения удовольствия детьми от  процесса фантазийного общения и игры.</a:t>
                      </a:r>
                    </a:p>
                    <a:p>
                      <a:r>
                        <a:rPr lang="ru-RU" dirty="0" smtClean="0"/>
                        <a:t>3. Совершенствовать </a:t>
                      </a:r>
                      <a:r>
                        <a:rPr lang="ru-RU" dirty="0" err="1" smtClean="0"/>
                        <a:t>креативное</a:t>
                      </a:r>
                      <a:r>
                        <a:rPr lang="ru-RU" dirty="0" smtClean="0"/>
                        <a:t> взаимодействие специалистов.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Прогнозируемые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Гармонизация детско-родительских отношений: повышение уровня доверия детей к родителям (взрослым); улучшение атмосферы внутрисемейного единения, адекватное отношение взрослых к детским страхам.</a:t>
            </a:r>
          </a:p>
          <a:p>
            <a:r>
              <a:rPr lang="ru-RU" dirty="0" smtClean="0"/>
              <a:t>Получение удовольствия от совместной деятельности.</a:t>
            </a:r>
          </a:p>
          <a:p>
            <a:r>
              <a:rPr lang="ru-RU" dirty="0" smtClean="0"/>
              <a:t>Приобретение опыта и выработка модели поведения в преодолении страха темноты.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</a:t>
            </a:r>
            <a:r>
              <a:rPr lang="ru-RU" dirty="0" smtClean="0">
                <a:latin typeface="Comic Sans MS" pitchFamily="66" charset="0"/>
              </a:rPr>
              <a:t> этап - подготовительный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Диагностика на основе цветовых предпочтений.</a:t>
            </a:r>
          </a:p>
          <a:p>
            <a:r>
              <a:rPr lang="ru-RU" dirty="0" smtClean="0"/>
              <a:t>Анкетирование родителей.</a:t>
            </a:r>
          </a:p>
          <a:p>
            <a:r>
              <a:rPr lang="ru-RU" dirty="0" smtClean="0"/>
              <a:t>Формулировка </a:t>
            </a:r>
            <a:r>
              <a:rPr lang="ru-RU" dirty="0" smtClean="0"/>
              <a:t>и анализ проблемы.</a:t>
            </a:r>
          </a:p>
          <a:p>
            <a:r>
              <a:rPr lang="ru-RU" dirty="0" smtClean="0"/>
              <a:t>Создание творческой группы. </a:t>
            </a:r>
          </a:p>
          <a:p>
            <a:r>
              <a:rPr lang="ru-RU" dirty="0" smtClean="0"/>
              <a:t>Определение источников, сбор и уточнение информации, накопление информации по проблеме.</a:t>
            </a:r>
          </a:p>
          <a:p>
            <a:r>
              <a:rPr lang="ru-RU" dirty="0" smtClean="0"/>
              <a:t>Определение цели проекта.</a:t>
            </a:r>
          </a:p>
          <a:p>
            <a:r>
              <a:rPr lang="ru-RU" dirty="0" smtClean="0"/>
              <a:t>Формирование и постановка задач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pic>
        <p:nvPicPr>
          <p:cNvPr id="1026" name="Picture 2" descr="C:\Users\Катюшк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031406" cy="2592288"/>
          </a:xfrm>
          <a:prstGeom prst="rect">
            <a:avLst/>
          </a:prstGeom>
          <a:noFill/>
        </p:spPr>
      </p:pic>
      <p:pic>
        <p:nvPicPr>
          <p:cNvPr id="1027" name="Picture 3" descr="C:\Users\Катюшка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032448" cy="2592958"/>
          </a:xfrm>
          <a:prstGeom prst="rect">
            <a:avLst/>
          </a:prstGeom>
          <a:noFill/>
        </p:spPr>
      </p:pic>
      <p:pic>
        <p:nvPicPr>
          <p:cNvPr id="1028" name="Picture 4" descr="C:\Users\Катюшка\Desktop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448" y="3934264"/>
            <a:ext cx="4029528" cy="2591080"/>
          </a:xfrm>
          <a:prstGeom prst="rect">
            <a:avLst/>
          </a:prstGeom>
          <a:noFill/>
        </p:spPr>
      </p:pic>
      <p:pic>
        <p:nvPicPr>
          <p:cNvPr id="1029" name="Picture 5" descr="C:\Users\Катюшка\Desktop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4021603" cy="258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pic>
        <p:nvPicPr>
          <p:cNvPr id="1026" name="Picture 2" descr="D:\Документы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59"/>
            <a:ext cx="3384376" cy="4954149"/>
          </a:xfrm>
          <a:prstGeom prst="rect">
            <a:avLst/>
          </a:prstGeom>
          <a:noFill/>
        </p:spPr>
      </p:pic>
      <p:pic>
        <p:nvPicPr>
          <p:cNvPr id="1027" name="Picture 3" descr="D:\Документы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456384" cy="2592288"/>
          </a:xfrm>
          <a:prstGeom prst="rect">
            <a:avLst/>
          </a:prstGeom>
          <a:noFill/>
        </p:spPr>
      </p:pic>
      <p:pic>
        <p:nvPicPr>
          <p:cNvPr id="1028" name="Picture 4" descr="D:\Документы\Desktop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576</Words>
  <Application>Microsoft Office PowerPoint</Application>
  <PresentationFormat>Экран (4:3)</PresentationFormat>
  <Paragraphs>118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Проект  «Десенсибилизация страхов у детей дошкольного      возраста посредством создания и восприятия эмоционально-     психологических образов»</vt:lpstr>
      <vt:lpstr>Слайд 2</vt:lpstr>
      <vt:lpstr>Слайд 3</vt:lpstr>
      <vt:lpstr>Среднее количество страхов Захаров А. И. "Дневные и ночные страхи у детей". - СПб.: Издательство "Союз", 2004</vt:lpstr>
      <vt:lpstr>Задачи: </vt:lpstr>
      <vt:lpstr>Прогнозируемые результаты:</vt:lpstr>
      <vt:lpstr>I этап - подготовительный</vt:lpstr>
      <vt:lpstr>Диагностика</vt:lpstr>
      <vt:lpstr>Диагностика</vt:lpstr>
      <vt:lpstr>Диагностика</vt:lpstr>
      <vt:lpstr>Диагностика</vt:lpstr>
      <vt:lpstr>Слайд 12</vt:lpstr>
      <vt:lpstr>Работа творческой группы</vt:lpstr>
      <vt:lpstr>II этап – основной (практический)</vt:lpstr>
      <vt:lpstr>II этап – основной (практический)</vt:lpstr>
      <vt:lpstr>Мини-проект  «Здравствуй, темнота!»</vt:lpstr>
      <vt:lpstr>«Ночной урок»</vt:lpstr>
      <vt:lpstr>«Ночной урок»</vt:lpstr>
      <vt:lpstr>Слайд 19</vt:lpstr>
      <vt:lpstr>Слайд 20</vt:lpstr>
      <vt:lpstr>Слайд 21</vt:lpstr>
      <vt:lpstr>Слайд 22</vt:lpstr>
      <vt:lpstr>III этап - заключительный</vt:lpstr>
      <vt:lpstr>Слайд 24</vt:lpstr>
      <vt:lpstr>Слайд 25</vt:lpstr>
      <vt:lpstr>Мы хотим, как можно чаще видеть детей вместе с родителями…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«Десенсибилизация страхов у детей дошкольного      возраста посредством создания и восприятия эмоционально-     психологических образов»</dc:title>
  <dc:creator>user</dc:creator>
  <cp:lastModifiedBy>user</cp:lastModifiedBy>
  <cp:revision>86</cp:revision>
  <dcterms:modified xsi:type="dcterms:W3CDTF">2014-11-02T12:20:55Z</dcterms:modified>
</cp:coreProperties>
</file>