
<file path=[Content_Types].xml><?xml version="1.0" encoding="utf-8"?>
<Types xmlns="http://schemas.openxmlformats.org/package/2006/content-types">
  <Override PartName="/ppt/activeX/activeX15.xml" ContentType="application/vnd.ms-office.activeX+xml"/>
  <Override PartName="/ppt/activeX/activeX26.xml" ContentType="application/vnd.ms-office.activeX+xml"/>
  <Override PartName="/ppt/activeX/activeX44.xml" ContentType="application/vnd.ms-office.activeX+xml"/>
  <Override PartName="/ppt/activeX/activeX62.xml" ContentType="application/vnd.ms-office.activeX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3.xml" ContentType="application/vnd.ms-office.activeX+xml"/>
  <Override PartName="/ppt/activeX/activeX51.xml" ContentType="application/vnd.ms-office.activeX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activeX/activeX11.xml" ContentType="application/vnd.ms-office.activeX+xml"/>
  <Override PartName="/ppt/activeX/activeX22.xml" ContentType="application/vnd.ms-office.activeX+xml"/>
  <Override PartName="/ppt/activeX/activeX40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activeX/activeX9.xml" ContentType="application/vnd.ms-office.activeX+xml"/>
  <Override PartName="/ppt/activeX/activeX29.xml" ContentType="application/vnd.ms-office.activeX+xml"/>
  <Override PartName="/ppt/activeX/activeX38.xml" ContentType="application/vnd.ms-office.activeX+xml"/>
  <Override PartName="/ppt/activeX/activeX49.xml" ContentType="application/vnd.ms-office.activeX+xml"/>
  <Override PartName="/ppt/activeX/activeX58.xml" ContentType="application/vnd.ms-office.activeX+xml"/>
  <Override PartName="/ppt/activeX/activeX67.xml" ContentType="application/vnd.ms-office.activeX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7.xml" ContentType="application/vnd.ms-office.activeX+xml"/>
  <Override PartName="/ppt/activeX/activeX18.xml" ContentType="application/vnd.ms-office.activeX+xml"/>
  <Override PartName="/ppt/activeX/activeX27.xml" ContentType="application/vnd.ms-office.activeX+xml"/>
  <Override PartName="/ppt/activeX/activeX36.xml" ContentType="application/vnd.ms-office.activeX+xml"/>
  <Override PartName="/ppt/activeX/activeX47.xml" ContentType="application/vnd.ms-office.activeX+xml"/>
  <Override PartName="/ppt/activeX/activeX56.xml" ContentType="application/vnd.ms-office.activeX+xml"/>
  <Override PartName="/ppt/activeX/activeX65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activeX/activeX16.xml" ContentType="application/vnd.ms-office.activeX+xml"/>
  <Override PartName="/ppt/activeX/activeX25.xml" ContentType="application/vnd.ms-office.activeX+xml"/>
  <Override PartName="/ppt/activeX/activeX34.xml" ContentType="application/vnd.ms-office.activeX+xml"/>
  <Override PartName="/ppt/activeX/activeX45.xml" ContentType="application/vnd.ms-office.activeX+xml"/>
  <Override PartName="/ppt/activeX/activeX54.xml" ContentType="application/vnd.ms-office.activeX+xml"/>
  <Override PartName="/ppt/activeX/activeX63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activeX/activeX14.xml" ContentType="application/vnd.ms-office.activeX+xml"/>
  <Override PartName="/ppt/activeX/activeX23.xml" ContentType="application/vnd.ms-office.activeX+xml"/>
  <Override PartName="/ppt/activeX/activeX32.xml" ContentType="application/vnd.ms-office.activeX+xml"/>
  <Override PartName="/ppt/activeX/activeX43.xml" ContentType="application/vnd.ms-office.activeX+xml"/>
  <Override PartName="/ppt/activeX/activeX52.xml" ContentType="application/vnd.ms-office.activeX+xml"/>
  <Override PartName="/ppt/activeX/activeX61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activeX/activeX30.xml" ContentType="application/vnd.ms-office.activeX+xml"/>
  <Override PartName="/ppt/activeX/activeX41.xml" ContentType="application/vnd.ms-office.activeX+xml"/>
  <Override PartName="/ppt/activeX/activeX50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activeX/activeX59.xml" ContentType="application/vnd.ms-office.activeX+xml"/>
  <Override PartName="/ppt/activeX/activeX8.xml" ContentType="application/vnd.ms-office.activeX+xml"/>
  <Override PartName="/ppt/activeX/activeX39.xml" ContentType="application/vnd.ms-office.activeX+xml"/>
  <Override PartName="/ppt/activeX/activeX48.xml" ContentType="application/vnd.ms-office.activeX+xml"/>
  <Override PartName="/ppt/activeX/activeX57.xml" ContentType="application/vnd.ms-office.activeX+xml"/>
  <Override PartName="/ppt/slides/slide8.xml" ContentType="application/vnd.openxmlformats-officedocument.presentationml.slide+xml"/>
  <Override PartName="/ppt/activeX/activeX6.xml" ContentType="application/vnd.ms-office.activeX+xml"/>
  <Override PartName="/ppt/activeX/activeX19.xml" ContentType="application/vnd.ms-office.activeX+xml"/>
  <Override PartName="/ppt/activeX/activeX28.xml" ContentType="application/vnd.ms-office.activeX+xml"/>
  <Override PartName="/ppt/activeX/activeX37.xml" ContentType="application/vnd.ms-office.activeX+xml"/>
  <Override PartName="/ppt/activeX/activeX46.xml" ContentType="application/vnd.ms-office.activeX+xml"/>
  <Override PartName="/ppt/activeX/activeX55.xml" ContentType="application/vnd.ms-office.activeX+xml"/>
  <Override PartName="/ppt/activeX/activeX66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7.xml" ContentType="application/vnd.ms-office.activeX+xml"/>
  <Override PartName="/ppt/activeX/activeX35.xml" ContentType="application/vnd.ms-office.activeX+xml"/>
  <Override PartName="/ppt/activeX/activeX53.xml" ContentType="application/vnd.ms-office.activeX+xml"/>
  <Override PartName="/ppt/activeX/activeX64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activeX/activeX13.xml" ContentType="application/vnd.ms-office.activeX+xml"/>
  <Override PartName="/ppt/activeX/activeX24.xml" ContentType="application/vnd.ms-office.activeX+xml"/>
  <Override PartName="/ppt/activeX/activeX42.xml" ContentType="application/vnd.ms-office.activeX+xml"/>
  <Override PartName="/ppt/activeX/activeX60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activeX/activeX31.xml" ContentType="application/vnd.ms-office.activeX+xml"/>
  <Default Extension="rels" ContentType="application/vnd.openxmlformats-package.relationships+xml"/>
  <Override PartName="/ppt/slides/slide23.xml" ContentType="application/vnd.openxmlformats-officedocument.presentationml.slide+xml"/>
  <Override PartName="/ppt/activeX/activeX20.xml" ContentType="application/vnd.ms-office.activeX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90" r:id="rId4"/>
    <p:sldId id="291" r:id="rId5"/>
    <p:sldId id="292" r:id="rId6"/>
    <p:sldId id="293" r:id="rId7"/>
    <p:sldId id="294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84" r:id="rId17"/>
    <p:sldId id="279" r:id="rId18"/>
    <p:sldId id="285" r:id="rId19"/>
    <p:sldId id="280" r:id="rId20"/>
    <p:sldId id="286" r:id="rId21"/>
    <p:sldId id="281" r:id="rId22"/>
    <p:sldId id="287" r:id="rId23"/>
    <p:sldId id="282" r:id="rId24"/>
    <p:sldId id="288" r:id="rId25"/>
    <p:sldId id="283" r:id="rId26"/>
    <p:sldId id="277" r:id="rId27"/>
    <p:sldId id="289" r:id="rId28"/>
    <p:sldId id="30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>
        <p:scale>
          <a:sx n="81" d="100"/>
          <a:sy n="81" d="100"/>
        </p:scale>
        <p:origin x="-120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9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3.wmf"/><Relationship Id="rId1" Type="http://schemas.openxmlformats.org/officeDocument/2006/relationships/image" Target="../media/image9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9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3.wmf"/><Relationship Id="rId1" Type="http://schemas.openxmlformats.org/officeDocument/2006/relationships/image" Target="../media/image9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156A-F653-474C-8B43-5E6164F3BC27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5F4116-605A-4F9A-9070-A30EEBA08D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22B0-2644-41EE-8D84-979B275AFA8F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F197-6457-4554-916B-342DDC67E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3AA9A-AE8B-43EF-9DDB-D1BE8631E552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902F-5A4B-4EDF-8DC0-351A11E359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F9B3-3DE1-4E7C-8C09-6B8453C67946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8863-4C4C-4CBE-8D7D-E90E76F204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A798-98C8-4764-949B-D37457259693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FDE8C-BE7E-4D96-86D0-38C45AA0B8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612E-4BB9-463E-8EA3-35CDBDE781FC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27F8-6F14-4D82-B698-9D98BCF5DE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5566-D8FA-4740-AEE9-13F37BE3CDC0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08D0-18C6-4EEB-BB58-43C95C29E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3763-C9FC-4917-A9DC-46E10343DD81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6831-C6A7-48A7-9ABD-E1DD5EE938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DDA1-86F2-4721-BCD6-10B82F2D7ABB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DF46-9086-4C9D-A21A-CA87C8AEE3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C5DF-586B-43FD-A985-4E9DE470BAA0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4289-D1C2-41B9-9353-A3BE8DECEA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59D8-8BC4-4513-862A-78DE7B8F9AA6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868DF-5E09-4732-915C-43042FB8A6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2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3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E4D746-1E85-4132-A384-0BE061357F58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7506C04-E84B-46A3-A41B-344CD489DA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0" r:id="rId2"/>
    <p:sldLayoutId id="2147483708" r:id="rId3"/>
    <p:sldLayoutId id="2147483701" r:id="rId4"/>
    <p:sldLayoutId id="2147483702" r:id="rId5"/>
    <p:sldLayoutId id="2147483703" r:id="rId6"/>
    <p:sldLayoutId id="2147483704" r:id="rId7"/>
    <p:sldLayoutId id="2147483709" r:id="rId8"/>
    <p:sldLayoutId id="2147483710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slideLayout" Target="../slideLayouts/slideLayout4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3.xml"/><Relationship Id="rId3" Type="http://schemas.openxmlformats.org/officeDocument/2006/relationships/control" Target="../activeX/activeX18.xml"/><Relationship Id="rId7" Type="http://schemas.openxmlformats.org/officeDocument/2006/relationships/control" Target="../activeX/activeX22.xml"/><Relationship Id="rId12" Type="http://schemas.openxmlformats.org/officeDocument/2006/relationships/image" Target="../media/image2.png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21.xml"/><Relationship Id="rId11" Type="http://schemas.openxmlformats.org/officeDocument/2006/relationships/slideLayout" Target="../slideLayouts/slideLayout4.xml"/><Relationship Id="rId5" Type="http://schemas.openxmlformats.org/officeDocument/2006/relationships/control" Target="../activeX/activeX20.xml"/><Relationship Id="rId10" Type="http://schemas.openxmlformats.org/officeDocument/2006/relationships/control" Target="../activeX/activeX25.xml"/><Relationship Id="rId4" Type="http://schemas.openxmlformats.org/officeDocument/2006/relationships/control" Target="../activeX/activeX19.xml"/><Relationship Id="rId9" Type="http://schemas.openxmlformats.org/officeDocument/2006/relationships/control" Target="../activeX/activeX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2.xml"/><Relationship Id="rId13" Type="http://schemas.openxmlformats.org/officeDocument/2006/relationships/control" Target="../activeX/activeX37.xml"/><Relationship Id="rId3" Type="http://schemas.openxmlformats.org/officeDocument/2006/relationships/control" Target="../activeX/activeX27.xml"/><Relationship Id="rId7" Type="http://schemas.openxmlformats.org/officeDocument/2006/relationships/control" Target="../activeX/activeX31.xml"/><Relationship Id="rId12" Type="http://schemas.openxmlformats.org/officeDocument/2006/relationships/control" Target="../activeX/activeX36.xml"/><Relationship Id="rId17" Type="http://schemas.openxmlformats.org/officeDocument/2006/relationships/image" Target="../media/image3.png"/><Relationship Id="rId2" Type="http://schemas.openxmlformats.org/officeDocument/2006/relationships/control" Target="../activeX/activeX26.xml"/><Relationship Id="rId16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30.xml"/><Relationship Id="rId11" Type="http://schemas.openxmlformats.org/officeDocument/2006/relationships/control" Target="../activeX/activeX35.xml"/><Relationship Id="rId5" Type="http://schemas.openxmlformats.org/officeDocument/2006/relationships/control" Target="../activeX/activeX29.xml"/><Relationship Id="rId15" Type="http://schemas.openxmlformats.org/officeDocument/2006/relationships/control" Target="../activeX/activeX39.xml"/><Relationship Id="rId10" Type="http://schemas.openxmlformats.org/officeDocument/2006/relationships/control" Target="../activeX/activeX34.xml"/><Relationship Id="rId4" Type="http://schemas.openxmlformats.org/officeDocument/2006/relationships/control" Target="../activeX/activeX28.xml"/><Relationship Id="rId9" Type="http://schemas.openxmlformats.org/officeDocument/2006/relationships/control" Target="../activeX/activeX33.xml"/><Relationship Id="rId14" Type="http://schemas.openxmlformats.org/officeDocument/2006/relationships/control" Target="../activeX/activeX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6.xml"/><Relationship Id="rId3" Type="http://schemas.openxmlformats.org/officeDocument/2006/relationships/control" Target="../activeX/activeX41.xml"/><Relationship Id="rId7" Type="http://schemas.openxmlformats.org/officeDocument/2006/relationships/control" Target="../activeX/activeX45.xml"/><Relationship Id="rId12" Type="http://schemas.openxmlformats.org/officeDocument/2006/relationships/image" Target="../media/image20.gif"/><Relationship Id="rId2" Type="http://schemas.openxmlformats.org/officeDocument/2006/relationships/control" Target="../activeX/activeX40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44.xml"/><Relationship Id="rId11" Type="http://schemas.openxmlformats.org/officeDocument/2006/relationships/slideLayout" Target="../slideLayouts/slideLayout4.xml"/><Relationship Id="rId5" Type="http://schemas.openxmlformats.org/officeDocument/2006/relationships/control" Target="../activeX/activeX43.xml"/><Relationship Id="rId10" Type="http://schemas.openxmlformats.org/officeDocument/2006/relationships/control" Target="../activeX/activeX48.xml"/><Relationship Id="rId4" Type="http://schemas.openxmlformats.org/officeDocument/2006/relationships/control" Target="../activeX/activeX42.xml"/><Relationship Id="rId9" Type="http://schemas.openxmlformats.org/officeDocument/2006/relationships/control" Target="../activeX/activeX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55.xml"/><Relationship Id="rId3" Type="http://schemas.openxmlformats.org/officeDocument/2006/relationships/control" Target="../activeX/activeX50.xml"/><Relationship Id="rId7" Type="http://schemas.openxmlformats.org/officeDocument/2006/relationships/control" Target="../activeX/activeX54.xml"/><Relationship Id="rId2" Type="http://schemas.openxmlformats.org/officeDocument/2006/relationships/control" Target="../activeX/activeX49.xml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53.xml"/><Relationship Id="rId5" Type="http://schemas.openxmlformats.org/officeDocument/2006/relationships/control" Target="../activeX/activeX52.xml"/><Relationship Id="rId10" Type="http://schemas.openxmlformats.org/officeDocument/2006/relationships/image" Target="../media/image7.gif"/><Relationship Id="rId4" Type="http://schemas.openxmlformats.org/officeDocument/2006/relationships/control" Target="../activeX/activeX51.xml"/><Relationship Id="rId9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2.xml"/><Relationship Id="rId3" Type="http://schemas.openxmlformats.org/officeDocument/2006/relationships/control" Target="../activeX/activeX57.xml"/><Relationship Id="rId7" Type="http://schemas.openxmlformats.org/officeDocument/2006/relationships/control" Target="../activeX/activeX61.xml"/><Relationship Id="rId12" Type="http://schemas.openxmlformats.org/officeDocument/2006/relationships/image" Target="../media/image26.png"/><Relationship Id="rId2" Type="http://schemas.openxmlformats.org/officeDocument/2006/relationships/control" Target="../activeX/activeX56.xml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60.xml"/><Relationship Id="rId11" Type="http://schemas.openxmlformats.org/officeDocument/2006/relationships/slideLayout" Target="../slideLayouts/slideLayout4.xml"/><Relationship Id="rId5" Type="http://schemas.openxmlformats.org/officeDocument/2006/relationships/control" Target="../activeX/activeX59.xml"/><Relationship Id="rId10" Type="http://schemas.openxmlformats.org/officeDocument/2006/relationships/control" Target="../activeX/activeX64.xml"/><Relationship Id="rId4" Type="http://schemas.openxmlformats.org/officeDocument/2006/relationships/control" Target="../activeX/activeX58.xml"/><Relationship Id="rId9" Type="http://schemas.openxmlformats.org/officeDocument/2006/relationships/control" Target="../activeX/activeX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6.xml"/><Relationship Id="rId2" Type="http://schemas.openxmlformats.org/officeDocument/2006/relationships/control" Target="../activeX/activeX65.xml"/><Relationship Id="rId1" Type="http://schemas.openxmlformats.org/officeDocument/2006/relationships/vmlDrawing" Target="../drawings/vmlDrawing7.vml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6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park.su/Gifs/PEOPLE/M/arg-cowboy-fence-paint-sm-url.gif" TargetMode="External"/><Relationship Id="rId13" Type="http://schemas.openxmlformats.org/officeDocument/2006/relationships/hyperlink" Target="http://www.gifpark.su/Gifs/PEOPLE/M/m7.gif" TargetMode="External"/><Relationship Id="rId18" Type="http://schemas.openxmlformats.org/officeDocument/2006/relationships/hyperlink" Target="http://www.gifpark.su/Gifs/PEOPLE/M/str4.gif" TargetMode="External"/><Relationship Id="rId3" Type="http://schemas.openxmlformats.org/officeDocument/2006/relationships/hyperlink" Target="http://metrika.ru/forum/?PAGE" TargetMode="External"/><Relationship Id="rId7" Type="http://schemas.openxmlformats.org/officeDocument/2006/relationships/hyperlink" Target="http://www.gifpark.su/Gifs/PEOPLE/M/23.gif" TargetMode="External"/><Relationship Id="rId12" Type="http://schemas.openxmlformats.org/officeDocument/2006/relationships/hyperlink" Target="http://www.gifpark.su/Gifs/PEOPLE/M/m9.gif" TargetMode="External"/><Relationship Id="rId17" Type="http://schemas.openxmlformats.org/officeDocument/2006/relationships/hyperlink" Target="http://www.gifpark.su/Gifs/PEOPLE/M/arg-cowboy-paint-bucket-med-trc-url.gif" TargetMode="External"/><Relationship Id="rId2" Type="http://schemas.openxmlformats.org/officeDocument/2006/relationships/hyperlink" Target="http://home.passion.ru/interer" TargetMode="External"/><Relationship Id="rId16" Type="http://schemas.openxmlformats.org/officeDocument/2006/relationships/hyperlink" Target="http://www.gifpark.su/Gifs/PEOPLE/M/anim070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oigorod.ru/m/news/" TargetMode="External"/><Relationship Id="rId11" Type="http://schemas.openxmlformats.org/officeDocument/2006/relationships/hyperlink" Target="http://www.gifpark.su/Gifs/PEOPLE/M/m2.gif" TargetMode="External"/><Relationship Id="rId5" Type="http://schemas.openxmlformats.org/officeDocument/2006/relationships/hyperlink" Target="http://&#1088;&#1077;&#1084;&#1086;&#1085;&#1090;-&#1082;&#1074;&#1072;&#1088;&#1090;&#1080;&#1088;-&#1086;&#1082;.&#1088;&#1092;/ot" TargetMode="External"/><Relationship Id="rId15" Type="http://schemas.openxmlformats.org/officeDocument/2006/relationships/hyperlink" Target="http://www.gifpark.su/Gifs/PEOPLE/M/JANITOR.gif" TargetMode="External"/><Relationship Id="rId10" Type="http://schemas.openxmlformats.org/officeDocument/2006/relationships/hyperlink" Target="http://www.gifpark.su/Gifs/PEOPLE/M/m4.gif" TargetMode="External"/><Relationship Id="rId19" Type="http://schemas.openxmlformats.org/officeDocument/2006/relationships/image" Target="../media/image30.png"/><Relationship Id="rId4" Type="http://schemas.openxmlformats.org/officeDocument/2006/relationships/hyperlink" Target="http://www.cifratechnika.ru/da" TargetMode="External"/><Relationship Id="rId9" Type="http://schemas.openxmlformats.org/officeDocument/2006/relationships/hyperlink" Target="http://www.gifpark.su/Gifs/PEOPLE/M/dostavka_1.gif" TargetMode="External"/><Relationship Id="rId14" Type="http://schemas.openxmlformats.org/officeDocument/2006/relationships/hyperlink" Target="http://www.gifpark.su/Gifs/PEOPLE/M/1-4.gi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75" y="3714750"/>
            <a:ext cx="6562725" cy="1943100"/>
          </a:xfrm>
        </p:spPr>
        <p:txBody>
          <a:bodyPr/>
          <a:lstStyle/>
          <a:p>
            <a:r>
              <a:rPr lang="ru-RU" smtClean="0"/>
              <a:t>Проект подготовили </a:t>
            </a:r>
          </a:p>
          <a:p>
            <a:r>
              <a:rPr lang="ru-RU" smtClean="0"/>
              <a:t>учащиеся 5 Б класса </a:t>
            </a:r>
          </a:p>
          <a:p>
            <a:r>
              <a:rPr lang="ru-RU" smtClean="0"/>
              <a:t>средней школы № 6 г. Луга</a:t>
            </a:r>
          </a:p>
          <a:p>
            <a:r>
              <a:rPr lang="ru-RU" smtClean="0"/>
              <a:t>Зотова Варвара и Круглова Татьяна</a:t>
            </a:r>
          </a:p>
        </p:txBody>
      </p:sp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ru-RU" smtClean="0"/>
              <a:t>Расчёт стоимости ремонта в своей комнате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Расчёт количества краски для пола</a:t>
            </a: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5143504" y="1643050"/>
            <a:ext cx="353853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(3*5):10=2(банки)-краски надо купить для пола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500*2=1000(</a:t>
            </a:r>
            <a:r>
              <a:rPr lang="ru-RU" dirty="0" err="1" smtClean="0"/>
              <a:t>руб</a:t>
            </a:r>
            <a:r>
              <a:rPr lang="ru-RU" dirty="0" smtClean="0"/>
              <a:t>)-надо потратить на краску для пола</a:t>
            </a:r>
          </a:p>
          <a:p>
            <a:pPr marL="514350" indent="-514350">
              <a:buNone/>
            </a:pPr>
            <a:r>
              <a:rPr lang="ru-RU" dirty="0" smtClean="0"/>
              <a:t>Ответ: 1000 рублей надо потратить на краску для пола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285852" y="535782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Краска:</a:t>
            </a:r>
          </a:p>
          <a:p>
            <a:r>
              <a:rPr lang="ru-RU" dirty="0" smtClean="0"/>
              <a:t>Расход –  1 банка на 10 м</a:t>
            </a:r>
            <a:r>
              <a:rPr lang="ru-RU" baseline="30000" dirty="0" smtClean="0"/>
              <a:t>2</a:t>
            </a:r>
            <a:endParaRPr lang="ru-RU" dirty="0" smtClean="0"/>
          </a:p>
          <a:p>
            <a:r>
              <a:rPr lang="ru-RU" dirty="0" smtClean="0"/>
              <a:t>Стоимость - 500 рублей</a:t>
            </a:r>
            <a:endParaRPr lang="ru-RU" dirty="0"/>
          </a:p>
        </p:txBody>
      </p:sp>
      <p:grpSp>
        <p:nvGrpSpPr>
          <p:cNvPr id="23" name="Группа 42"/>
          <p:cNvGrpSpPr/>
          <p:nvPr/>
        </p:nvGrpSpPr>
        <p:grpSpPr>
          <a:xfrm>
            <a:off x="785786" y="1928802"/>
            <a:ext cx="4001322" cy="3143272"/>
            <a:chOff x="2143108" y="2071678"/>
            <a:chExt cx="4001322" cy="314327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143108" y="2857496"/>
              <a:ext cx="2928958" cy="23574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rot="10800000" flipV="1">
              <a:off x="2143108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 flipV="1">
              <a:off x="2143108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 flipV="1">
              <a:off x="5072066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 flipV="1">
              <a:off x="5072066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/>
            <p:cNvSpPr/>
            <p:nvPr/>
          </p:nvSpPr>
          <p:spPr>
            <a:xfrm>
              <a:off x="3786182" y="3714752"/>
              <a:ext cx="857256" cy="150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214678" y="2071678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4964909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2035951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214678" y="4429132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143108" y="3643314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28992" y="2500306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28860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86182" y="3357562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7554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  <a:r>
                <a:rPr lang="ru-RU" dirty="0" smtClean="0"/>
                <a:t>м</a:t>
              </a:r>
              <a:endParaRPr lang="ru-RU" dirty="0"/>
            </a:p>
          </p:txBody>
        </p:sp>
      </p:grpSp>
      <p:pic>
        <p:nvPicPr>
          <p:cNvPr id="52" name="Рисунок 51" descr="m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786190"/>
            <a:ext cx="1285884" cy="136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Расчёт количества линолеума для пола</a:t>
            </a: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5214942" y="1643050"/>
            <a:ext cx="3467096" cy="4525963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ru-RU" dirty="0" smtClean="0"/>
              <a:t>Линолеум-1м</a:t>
            </a:r>
            <a:r>
              <a:rPr lang="ru-RU" baseline="30000" dirty="0" smtClean="0"/>
              <a:t>2</a:t>
            </a:r>
            <a:r>
              <a:rPr lang="ru-RU" dirty="0" smtClean="0"/>
              <a:t>=125руб</a:t>
            </a:r>
          </a:p>
          <a:p>
            <a:pPr marL="514350" indent="-514350"/>
            <a:r>
              <a:rPr lang="en-US" dirty="0" smtClean="0"/>
              <a:t>S</a:t>
            </a:r>
            <a:r>
              <a:rPr lang="ru-RU" baseline="-25000" dirty="0" smtClean="0"/>
              <a:t>пола</a:t>
            </a:r>
            <a:r>
              <a:rPr lang="ru-RU" dirty="0" smtClean="0"/>
              <a:t>=15 м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125*15=1875(</a:t>
            </a:r>
            <a:r>
              <a:rPr lang="ru-RU" dirty="0" err="1" smtClean="0"/>
              <a:t>руб</a:t>
            </a:r>
            <a:r>
              <a:rPr lang="ru-RU" dirty="0" smtClean="0"/>
              <a:t>)-понадобится для покупки </a:t>
            </a:r>
            <a:r>
              <a:rPr lang="ru-RU" dirty="0" err="1" smtClean="0"/>
              <a:t>линолиума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Ответ: 1875 рублей понадобится для покупки линолеума</a:t>
            </a:r>
            <a:endParaRPr lang="ru-RU" dirty="0"/>
          </a:p>
        </p:txBody>
      </p:sp>
      <p:grpSp>
        <p:nvGrpSpPr>
          <p:cNvPr id="22" name="Группа 42"/>
          <p:cNvGrpSpPr/>
          <p:nvPr/>
        </p:nvGrpSpPr>
        <p:grpSpPr>
          <a:xfrm>
            <a:off x="857224" y="2428868"/>
            <a:ext cx="4001322" cy="3143272"/>
            <a:chOff x="2143108" y="2071678"/>
            <a:chExt cx="4001322" cy="31432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143108" y="2857496"/>
              <a:ext cx="2928958" cy="23574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10800000" flipV="1">
              <a:off x="2143108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 flipV="1">
              <a:off x="2143108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 flipV="1">
              <a:off x="5072066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 flipV="1">
              <a:off x="5072066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3786182" y="3714752"/>
              <a:ext cx="857256" cy="150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214678" y="2071678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4964909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2035951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214678" y="4429132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143108" y="3643314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28992" y="2500306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28860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86182" y="3357562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57554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  <a:r>
                <a:rPr lang="ru-RU" dirty="0" smtClean="0"/>
                <a:t>м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m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786058"/>
            <a:ext cx="2357454" cy="2237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Расчёт количества клея для обоев</a:t>
            </a: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5143504" y="1357298"/>
            <a:ext cx="3786214" cy="5143536"/>
          </a:xfrm>
        </p:spPr>
        <p:txBody>
          <a:bodyPr>
            <a:normAutofit fontScale="85000" lnSpcReduction="10000"/>
          </a:bodyPr>
          <a:lstStyle/>
          <a:p>
            <a:pPr marL="514350" indent="-514350"/>
            <a:r>
              <a:rPr lang="ru-RU" dirty="0" smtClean="0"/>
              <a:t>Клей - 220 рублей</a:t>
            </a:r>
          </a:p>
          <a:p>
            <a:pPr marL="514350" indent="-514350"/>
            <a:r>
              <a:rPr lang="ru-RU" dirty="0" smtClean="0"/>
              <a:t>Расход клея – 7-8 м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46м</a:t>
            </a:r>
            <a:r>
              <a:rPr lang="ru-RU" baseline="30000" dirty="0" smtClean="0"/>
              <a:t>2</a:t>
            </a:r>
            <a:r>
              <a:rPr lang="ru-RU" dirty="0" smtClean="0"/>
              <a:t>+15 м</a:t>
            </a:r>
            <a:r>
              <a:rPr lang="ru-RU" baseline="30000" dirty="0" smtClean="0"/>
              <a:t>2</a:t>
            </a:r>
            <a:r>
              <a:rPr lang="ru-RU" dirty="0" smtClean="0"/>
              <a:t>=61(м</a:t>
            </a:r>
            <a:r>
              <a:rPr lang="ru-RU" baseline="30000" dirty="0" smtClean="0"/>
              <a:t>2</a:t>
            </a:r>
            <a:r>
              <a:rPr lang="ru-RU" dirty="0" smtClean="0"/>
              <a:t>)-площадь потолка и стен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61:8=7,7≈8(</a:t>
            </a:r>
            <a:r>
              <a:rPr lang="ru-RU" dirty="0" err="1" smtClean="0"/>
              <a:t>кор</a:t>
            </a:r>
            <a:r>
              <a:rPr lang="ru-RU" dirty="0" smtClean="0"/>
              <a:t>)-клея понадобится для оклейки стен и потолка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220*8=1760(</a:t>
            </a:r>
            <a:r>
              <a:rPr lang="ru-RU" dirty="0" err="1" smtClean="0"/>
              <a:t>руб</a:t>
            </a:r>
            <a:r>
              <a:rPr lang="ru-RU" dirty="0" smtClean="0"/>
              <a:t>)-стоит восемь коробок клея</a:t>
            </a:r>
          </a:p>
          <a:p>
            <a:pPr marL="514350" indent="-514350">
              <a:buNone/>
            </a:pPr>
            <a:r>
              <a:rPr lang="ru-RU" dirty="0" smtClean="0"/>
              <a:t>Ответ: 1760 рублей понадобится для покупки восьми коробок клея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pSp>
        <p:nvGrpSpPr>
          <p:cNvPr id="22" name="Группа 42"/>
          <p:cNvGrpSpPr/>
          <p:nvPr/>
        </p:nvGrpSpPr>
        <p:grpSpPr>
          <a:xfrm>
            <a:off x="714348" y="2143116"/>
            <a:ext cx="4001322" cy="3143272"/>
            <a:chOff x="2143108" y="2071678"/>
            <a:chExt cx="4001322" cy="31432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143108" y="2857496"/>
              <a:ext cx="2928958" cy="23574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10800000" flipV="1">
              <a:off x="2143108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 flipV="1">
              <a:off x="2143108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 flipV="1">
              <a:off x="5072066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 flipV="1">
              <a:off x="5072066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3786182" y="3714752"/>
              <a:ext cx="857256" cy="150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214678" y="2071678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4964909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2035951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214678" y="4429132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143108" y="3643314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28992" y="2500306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28860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86182" y="3357562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57554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  <a:r>
                <a:rPr lang="ru-RU" dirty="0" smtClean="0"/>
                <a:t>м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Общая сумма ремонта с краской для пола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5943616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1000+1000+5000=7000(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Дополнительные расходы</a:t>
            </a:r>
          </a:p>
          <a:p>
            <a:pPr marL="914400" lvl="1" indent="-514350"/>
            <a:r>
              <a:rPr lang="ru-RU" dirty="0" smtClean="0"/>
              <a:t>Кисточка-200 рублей</a:t>
            </a:r>
          </a:p>
          <a:p>
            <a:pPr marL="914400" lvl="1" indent="-514350"/>
            <a:r>
              <a:rPr lang="ru-RU" dirty="0" smtClean="0"/>
              <a:t>Валик-40 рублей</a:t>
            </a:r>
          </a:p>
          <a:p>
            <a:pPr marL="914400" lvl="1" indent="-514350"/>
            <a:r>
              <a:rPr lang="ru-RU" dirty="0" smtClean="0"/>
              <a:t>Клей-1760 рублей (8 коробок)</a:t>
            </a:r>
          </a:p>
          <a:p>
            <a:pPr marL="914400" lvl="1" indent="-514350"/>
            <a:r>
              <a:rPr lang="ru-RU" dirty="0" smtClean="0"/>
              <a:t>Ванночка для валика-32 рубля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7000+1760+200+40+32=9032 (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</a:p>
          <a:p>
            <a:pPr marL="514350" indent="-514350">
              <a:buNone/>
            </a:pPr>
            <a:r>
              <a:rPr lang="ru-RU" dirty="0" smtClean="0"/>
              <a:t>Ответ: 9032 рубля мне потребуется для ремонта моей комнаты</a:t>
            </a:r>
            <a:endParaRPr lang="ru-RU" dirty="0"/>
          </a:p>
        </p:txBody>
      </p:sp>
      <p:pic>
        <p:nvPicPr>
          <p:cNvPr id="5" name="Рисунок 4" descr="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3643314"/>
            <a:ext cx="1785950" cy="27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Общая сумма ремонта с линолеумом для пола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615793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1875+1000+5000=7875(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Дополнительные расходы</a:t>
            </a:r>
          </a:p>
          <a:p>
            <a:pPr marL="914400" lvl="1" indent="-514350"/>
            <a:r>
              <a:rPr lang="ru-RU" dirty="0" smtClean="0"/>
              <a:t>Кисточка-200 рублей</a:t>
            </a:r>
          </a:p>
          <a:p>
            <a:pPr marL="914400" lvl="1" indent="-514350"/>
            <a:r>
              <a:rPr lang="ru-RU" dirty="0" smtClean="0"/>
              <a:t>Валик-40 рублей</a:t>
            </a:r>
          </a:p>
          <a:p>
            <a:pPr marL="914400" lvl="1" indent="-514350"/>
            <a:r>
              <a:rPr lang="ru-RU" dirty="0" smtClean="0"/>
              <a:t>Клей-1760 рублей (8 коробок)</a:t>
            </a:r>
          </a:p>
          <a:p>
            <a:pPr marL="914400" lvl="1" indent="-514350"/>
            <a:r>
              <a:rPr lang="ru-RU" dirty="0" smtClean="0"/>
              <a:t>Ванночка для валика-32 рубля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7875+1760+200+40+32=9907 (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</a:p>
          <a:p>
            <a:pPr marL="514350" indent="-514350">
              <a:buNone/>
            </a:pPr>
            <a:r>
              <a:rPr lang="ru-RU" dirty="0" smtClean="0"/>
              <a:t>Ответ: 9907 рублей мне потребуется для ремонта моей комнаты</a:t>
            </a:r>
            <a:endParaRPr lang="ru-RU" dirty="0"/>
          </a:p>
        </p:txBody>
      </p:sp>
      <p:pic>
        <p:nvPicPr>
          <p:cNvPr id="4" name="Рисунок 3" descr="m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3857628"/>
            <a:ext cx="1527979" cy="2088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Калькулятор  расчета стоимости ремонта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3657600" cy="46634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Длина комнаты(м)</a:t>
            </a:r>
          </a:p>
          <a:p>
            <a:r>
              <a:rPr lang="ru-RU" dirty="0" smtClean="0"/>
              <a:t>Высота комнаты(м)</a:t>
            </a:r>
          </a:p>
          <a:p>
            <a:r>
              <a:rPr lang="ru-RU" dirty="0" smtClean="0"/>
              <a:t>Ширина комнаты(м)</a:t>
            </a:r>
          </a:p>
          <a:p>
            <a:r>
              <a:rPr lang="ru-RU" dirty="0" smtClean="0"/>
              <a:t>Обои для потолка</a:t>
            </a:r>
          </a:p>
          <a:p>
            <a:pPr lvl="1"/>
            <a:r>
              <a:rPr lang="ru-RU" dirty="0" smtClean="0"/>
              <a:t>Длина(м)</a:t>
            </a:r>
          </a:p>
          <a:p>
            <a:pPr lvl="1"/>
            <a:r>
              <a:rPr lang="ru-RU" dirty="0" smtClean="0"/>
              <a:t>Ширина(м)</a:t>
            </a:r>
          </a:p>
          <a:p>
            <a:pPr lvl="1"/>
            <a:r>
              <a:rPr lang="ru-RU" dirty="0" smtClean="0"/>
              <a:t>Стоимость(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Обои для стен</a:t>
            </a:r>
          </a:p>
          <a:p>
            <a:pPr lvl="1"/>
            <a:r>
              <a:rPr lang="ru-RU" dirty="0" smtClean="0"/>
              <a:t>Длина(м)</a:t>
            </a:r>
          </a:p>
          <a:p>
            <a:pPr lvl="1"/>
            <a:r>
              <a:rPr lang="ru-RU" dirty="0" smtClean="0"/>
              <a:t>Ширина(м)</a:t>
            </a:r>
          </a:p>
          <a:p>
            <a:pPr lvl="1"/>
            <a:r>
              <a:rPr lang="ru-RU" dirty="0" smtClean="0"/>
              <a:t>Стоимость(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</a:p>
          <a:p>
            <a:r>
              <a:rPr lang="ru-RU" dirty="0" smtClean="0"/>
              <a:t>Линолеум</a:t>
            </a:r>
            <a:br>
              <a:rPr lang="ru-RU" dirty="0" smtClean="0"/>
            </a:br>
            <a:r>
              <a:rPr lang="ru-RU" dirty="0" smtClean="0"/>
              <a:t>стоимость одного квадратного метра(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94960" y="1500174"/>
            <a:ext cx="374904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Количество рулонов обоев на потолок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Количество рулонов обоев для стен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Количество линолеума (м</a:t>
            </a:r>
            <a:r>
              <a:rPr lang="ru-RU" baseline="30000" dirty="0" smtClean="0"/>
              <a:t>2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Стоимость ремонта (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</p:txBody>
      </p:sp>
    </p:spTree>
    <p:controls>
      <p:control spid="39938" name="t1" r:id="rId2" imgW="866880" imgH="285840"/>
      <p:control spid="39939" name="t2" r:id="rId3" imgW="866880" imgH="285840"/>
      <p:control spid="39940" name="t3" r:id="rId4" imgW="866880" imgH="285840"/>
      <p:control spid="39941" name="t4" r:id="rId5" imgW="866880" imgH="285840"/>
      <p:control spid="39942" name="t5" r:id="rId6" imgW="866880" imgH="285840"/>
      <p:control spid="39943" name="t6" r:id="rId7" imgW="866880" imgH="285840"/>
      <p:control spid="39944" name="t7" r:id="rId8" imgW="866880" imgH="285840"/>
      <p:control spid="39945" name="t8" r:id="rId9" imgW="866880" imgH="285840"/>
      <p:control spid="39946" name="t9" r:id="rId10" imgW="866880" imgH="285840"/>
      <p:control spid="39947" name="r1" r:id="rId11" imgW="1009800" imgH="504720"/>
      <p:control spid="39948" name="r2" r:id="rId12" imgW="1009800" imgH="504720"/>
      <p:control spid="39949" name="r3" r:id="rId13" imgW="1009800" imgH="504720"/>
      <p:control spid="39950" name="t10" r:id="rId14" imgW="866880" imgH="285840"/>
      <p:control spid="39951" name="k1" r:id="rId15" imgW="1228680" imgH="504720"/>
      <p:control spid="39952" name="r4" r:id="rId16" imgW="1009800" imgH="504720"/>
      <p:control spid="39953" name="k2" r:id="rId17" imgW="1228680" imgH="5047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ru-RU" sz="2400" dirty="0" smtClean="0"/>
              <a:t>Математическая модель решения задачи: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Рассчитать количество обоев для оклейки потолка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357313"/>
            <a:ext cx="8501063" cy="50006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Пусть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f – </a:t>
            </a:r>
            <a:r>
              <a:rPr lang="ru-RU" dirty="0" smtClean="0"/>
              <a:t>общая стоимость ремонта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k – </a:t>
            </a:r>
            <a:r>
              <a:rPr lang="ru-RU" dirty="0" smtClean="0"/>
              <a:t>общая оклеиваемая площадь комнаты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/>
              <a:t> </a:t>
            </a:r>
            <a:r>
              <a:rPr lang="en-US" dirty="0" smtClean="0"/>
              <a:t>t1-</a:t>
            </a:r>
            <a:r>
              <a:rPr lang="ru-RU" dirty="0" smtClean="0"/>
              <a:t>длина комнаты,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t</a:t>
            </a:r>
            <a:r>
              <a:rPr lang="ru-RU" dirty="0" smtClean="0"/>
              <a:t>2</a:t>
            </a:r>
            <a:r>
              <a:rPr lang="en-US" dirty="0" smtClean="0"/>
              <a:t> – </a:t>
            </a:r>
            <a:r>
              <a:rPr lang="ru-RU" dirty="0" smtClean="0"/>
              <a:t>ширина комнаты,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t</a:t>
            </a:r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t</a:t>
            </a:r>
            <a:r>
              <a:rPr lang="ru-RU" dirty="0" smtClean="0"/>
              <a:t>4 – размер обоев для потолка, а </a:t>
            </a:r>
            <a:r>
              <a:rPr lang="en-US" dirty="0" smtClean="0"/>
              <a:t>t</a:t>
            </a:r>
            <a:r>
              <a:rPr lang="ru-RU" dirty="0" smtClean="0"/>
              <a:t>5 – их стоимость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r1 </a:t>
            </a:r>
            <a:r>
              <a:rPr lang="ru-RU" dirty="0" smtClean="0"/>
              <a:t>– количество рулонов обоев на потолок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r2</a:t>
            </a:r>
            <a:r>
              <a:rPr lang="ru-RU" dirty="0" smtClean="0"/>
              <a:t> – стоимость обоев на потолок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Тогда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z </a:t>
            </a:r>
            <a:r>
              <a:rPr lang="ru-RU" dirty="0" smtClean="0"/>
              <a:t>= </a:t>
            </a:r>
            <a:r>
              <a:rPr lang="en-US" dirty="0" smtClean="0"/>
              <a:t> ((t1*t2)/(t3*t4))</a:t>
            </a:r>
            <a:r>
              <a:rPr lang="ru-RU" dirty="0" smtClean="0"/>
              <a:t> – расчет кол-ва рулонов обоев для оклейки потолка</a:t>
            </a:r>
            <a:endParaRPr lang="pl-PL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If ((z - Int(z)) &gt;</a:t>
            </a:r>
            <a:r>
              <a:rPr lang="ru-RU" dirty="0" smtClean="0"/>
              <a:t>=</a:t>
            </a:r>
            <a:r>
              <a:rPr lang="pl-PL" dirty="0" smtClean="0"/>
              <a:t> 0.5) Or ((z - Int(z)) = 0) Then r1 = Round(z) Else r1 = (Round(z) + 1)</a:t>
            </a:r>
            <a:r>
              <a:rPr lang="en-US" dirty="0" smtClean="0"/>
              <a:t> </a:t>
            </a:r>
            <a:r>
              <a:rPr lang="ru-RU" dirty="0" smtClean="0"/>
              <a:t>если дробная часть числа </a:t>
            </a:r>
            <a:r>
              <a:rPr lang="en-US" dirty="0" smtClean="0"/>
              <a:t>z</a:t>
            </a:r>
            <a:r>
              <a:rPr lang="ru-RU" dirty="0" smtClean="0"/>
              <a:t> больше 0,5 или  равна 0, то округляем число до целого, иначе округляем и прибавляем 1</a:t>
            </a: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r2</a:t>
            </a:r>
            <a:r>
              <a:rPr lang="ru-RU" dirty="0" smtClean="0"/>
              <a:t> </a:t>
            </a:r>
            <a:r>
              <a:rPr lang="en-US" dirty="0" smtClean="0"/>
              <a:t>= r1*t5</a:t>
            </a:r>
            <a:r>
              <a:rPr lang="ru-RU" dirty="0" smtClean="0"/>
              <a:t> – стоимость обоев</a:t>
            </a: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k =t1*t2</a:t>
            </a:r>
            <a:r>
              <a:rPr lang="ru-RU" dirty="0" smtClean="0"/>
              <a:t> - площадь оклейки потолка (запоминаем это значение в переменную </a:t>
            </a:r>
            <a:r>
              <a:rPr lang="en-US" dirty="0" smtClean="0"/>
              <a:t>k)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 = r2</a:t>
            </a:r>
            <a:r>
              <a:rPr lang="ru-RU" dirty="0" smtClean="0"/>
              <a:t> – стоимость обоев (запоминаем это значение в переменную </a:t>
            </a:r>
            <a:r>
              <a:rPr lang="en-US" dirty="0" smtClean="0"/>
              <a:t>f)</a:t>
            </a:r>
            <a:endParaRPr lang="ru-RU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Информационная модель</a:t>
            </a:r>
            <a:br>
              <a:rPr lang="ru-RU" dirty="0" smtClean="0"/>
            </a:br>
            <a:r>
              <a:rPr lang="ru-RU" dirty="0" smtClean="0"/>
              <a:t>Расчёт количества обоев на потолок</a:t>
            </a:r>
            <a:endParaRPr lang="ru-RU" dirty="0"/>
          </a:p>
        </p:txBody>
      </p:sp>
      <p:sp>
        <p:nvSpPr>
          <p:cNvPr id="1036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500188"/>
            <a:ext cx="3749675" cy="4572000"/>
          </a:xfrm>
        </p:spPr>
        <p:txBody>
          <a:bodyPr/>
          <a:lstStyle/>
          <a:p>
            <a:r>
              <a:rPr lang="ru-RU" smtClean="0"/>
              <a:t>Длина комнаты</a:t>
            </a:r>
            <a:r>
              <a:rPr lang="en-US" smtClean="0"/>
              <a:t> (</a:t>
            </a:r>
            <a:r>
              <a:rPr lang="ru-RU" smtClean="0"/>
              <a:t>м)</a:t>
            </a:r>
          </a:p>
          <a:p>
            <a:r>
              <a:rPr lang="ru-RU" smtClean="0"/>
              <a:t>Ширина комнаты(м)</a:t>
            </a:r>
          </a:p>
          <a:p>
            <a:r>
              <a:rPr lang="ru-RU" smtClean="0"/>
              <a:t>Обои для потолка</a:t>
            </a:r>
          </a:p>
          <a:p>
            <a:pPr lvl="1"/>
            <a:r>
              <a:rPr lang="ru-RU" smtClean="0"/>
              <a:t>Длина(м)</a:t>
            </a:r>
          </a:p>
          <a:p>
            <a:pPr lvl="1"/>
            <a:r>
              <a:rPr lang="ru-RU" smtClean="0"/>
              <a:t>Ширина(м)</a:t>
            </a:r>
          </a:p>
          <a:p>
            <a:pPr lvl="1"/>
            <a:r>
              <a:rPr lang="ru-RU" smtClean="0"/>
              <a:t>Стоимость(руб)</a:t>
            </a:r>
          </a:p>
        </p:txBody>
      </p:sp>
      <p:sp>
        <p:nvSpPr>
          <p:cNvPr id="1037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r>
              <a:rPr lang="ru-RU" smtClean="0"/>
              <a:t>Количество рулонов обоев на потолок</a:t>
            </a:r>
          </a:p>
          <a:p>
            <a:endParaRPr lang="ru-RU" smtClean="0"/>
          </a:p>
          <a:p>
            <a:r>
              <a:rPr lang="ru-RU" smtClean="0"/>
              <a:t>Общая стоимость обоев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/>
          <a:srcRect b="33508"/>
          <a:stretch>
            <a:fillRect/>
          </a:stretch>
        </p:blipFill>
        <p:spPr bwMode="auto">
          <a:xfrm>
            <a:off x="2571736" y="4429132"/>
            <a:ext cx="2857520" cy="215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6" name="t1" r:id="rId2" imgW="866880" imgH="285840"/>
      <p:control spid="1027" name="t2" r:id="rId3" imgW="866880" imgH="285840"/>
      <p:control spid="1028" name="t3" r:id="rId4" imgW="866880" imgH="285840"/>
      <p:control spid="1029" name="t4" r:id="rId5" imgW="866880" imgH="285840"/>
      <p:control spid="1030" name="t5" r:id="rId6" imgW="866880" imgH="285840"/>
      <p:control spid="1031" name="r1" r:id="rId7" imgW="866880" imgH="361800"/>
      <p:control spid="1032" name="r2" r:id="rId8" imgW="866880" imgH="361800"/>
      <p:control spid="1033" name="k1" r:id="rId9" imgW="1152360" imgH="504720"/>
      <p:control spid="1034" name="k2" r:id="rId10" imgW="1152360" imgH="5047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1143000"/>
          </a:xfrm>
        </p:spPr>
        <p:txBody>
          <a:bodyPr/>
          <a:lstStyle/>
          <a:p>
            <a:pPr algn="ctr"/>
            <a:r>
              <a:rPr lang="ru-RU" sz="2800" smtClean="0"/>
              <a:t>Математическая модель решения задачи</a:t>
            </a:r>
            <a:br>
              <a:rPr lang="ru-RU" sz="2800" smtClean="0"/>
            </a:br>
            <a:r>
              <a:rPr lang="ru-RU" sz="2800" smtClean="0"/>
              <a:t>Расчет количества рулонов обоев для оклейки стен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401080" cy="4572000"/>
          </a:xfrm>
        </p:spPr>
        <p:txBody>
          <a:bodyPr>
            <a:no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Пусть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t1-</a:t>
            </a:r>
            <a:r>
              <a:rPr lang="ru-RU" sz="2000" dirty="0" smtClean="0"/>
              <a:t>длина комнаты,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en-US" sz="2000" dirty="0" smtClean="0"/>
              <a:t>t2 – </a:t>
            </a:r>
            <a:r>
              <a:rPr lang="ru-RU" sz="2000" dirty="0" smtClean="0"/>
              <a:t>высота комнаты,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en-US" sz="2000" dirty="0" smtClean="0"/>
              <a:t>t</a:t>
            </a:r>
            <a:r>
              <a:rPr lang="ru-RU" sz="2000" dirty="0" smtClean="0"/>
              <a:t>10</a:t>
            </a:r>
            <a:r>
              <a:rPr lang="en-US" sz="2000" dirty="0" smtClean="0"/>
              <a:t> – </a:t>
            </a:r>
            <a:r>
              <a:rPr lang="ru-RU" sz="2000" dirty="0" smtClean="0"/>
              <a:t>ширина комнаты,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 </a:t>
            </a:r>
            <a:r>
              <a:rPr lang="en-US" sz="2000" dirty="0" smtClean="0"/>
              <a:t>t</a:t>
            </a:r>
            <a:r>
              <a:rPr lang="ru-RU" sz="2000" dirty="0" smtClean="0"/>
              <a:t>3</a:t>
            </a:r>
            <a:r>
              <a:rPr lang="en-US" sz="2000" dirty="0" smtClean="0"/>
              <a:t> – </a:t>
            </a:r>
            <a:r>
              <a:rPr lang="ru-RU" sz="2000" dirty="0" smtClean="0"/>
              <a:t>длина окна,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en-US" sz="2000" dirty="0" smtClean="0"/>
              <a:t>t</a:t>
            </a:r>
            <a:r>
              <a:rPr lang="ru-RU" sz="2000" dirty="0" smtClean="0"/>
              <a:t>4</a:t>
            </a:r>
            <a:r>
              <a:rPr lang="en-US" sz="2000" dirty="0" smtClean="0"/>
              <a:t> – </a:t>
            </a:r>
            <a:r>
              <a:rPr lang="ru-RU" sz="2000" dirty="0" smtClean="0"/>
              <a:t>высота окна,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t</a:t>
            </a:r>
            <a:r>
              <a:rPr lang="ru-RU" sz="2000" dirty="0" smtClean="0"/>
              <a:t>5</a:t>
            </a:r>
            <a:r>
              <a:rPr lang="en-US" sz="2000" dirty="0" smtClean="0"/>
              <a:t> – </a:t>
            </a:r>
            <a:r>
              <a:rPr lang="ru-RU" sz="2000" dirty="0" smtClean="0"/>
              <a:t>ширина двери, </a:t>
            </a:r>
            <a:r>
              <a:rPr lang="en-US" sz="2000" dirty="0" smtClean="0"/>
              <a:t>t</a:t>
            </a:r>
            <a:r>
              <a:rPr lang="ru-RU" sz="2000" dirty="0" smtClean="0"/>
              <a:t>6 – высота двери,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t</a:t>
            </a:r>
            <a:r>
              <a:rPr lang="ru-RU" sz="2000" dirty="0" smtClean="0"/>
              <a:t>7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t</a:t>
            </a:r>
            <a:r>
              <a:rPr lang="ru-RU" sz="2000" dirty="0" smtClean="0"/>
              <a:t>8 – размер обоев для  стен, а </a:t>
            </a:r>
            <a:r>
              <a:rPr lang="en-US" sz="2000" dirty="0" smtClean="0"/>
              <a:t>t</a:t>
            </a:r>
            <a:r>
              <a:rPr lang="ru-RU" sz="2000" dirty="0" smtClean="0"/>
              <a:t>9 – их стоимость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Тогда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z = 0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z = (((2 * t1 * t2 + 2 * t2 * t10) - (t3 * t4 + t5 * t6)) / (t7 * t8))</a:t>
            </a:r>
            <a:r>
              <a:rPr lang="ru-RU" sz="2000" dirty="0" smtClean="0"/>
              <a:t> –</a:t>
            </a:r>
            <a:r>
              <a:rPr lang="en-US" sz="2000" dirty="0" smtClean="0"/>
              <a:t> </a:t>
            </a:r>
            <a:r>
              <a:rPr lang="ru-RU" sz="2000" dirty="0" smtClean="0"/>
              <a:t>расчет кол-ва рулонов обоев для оклейки стен</a:t>
            </a:r>
            <a:endParaRPr lang="en-US" sz="2000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If ((z - </a:t>
            </a:r>
            <a:r>
              <a:rPr lang="en-US" sz="2000" dirty="0" err="1" smtClean="0"/>
              <a:t>Int</a:t>
            </a:r>
            <a:r>
              <a:rPr lang="en-US" sz="2000" dirty="0" smtClean="0"/>
              <a:t>(z)) &gt;= 0.5) Or ((z - </a:t>
            </a:r>
            <a:r>
              <a:rPr lang="en-US" sz="2000" dirty="0" err="1" smtClean="0"/>
              <a:t>Int</a:t>
            </a:r>
            <a:r>
              <a:rPr lang="en-US" sz="2000" dirty="0" smtClean="0"/>
              <a:t>(z)) = 0) Then r1 = Round(z) Else r1 = (Round(z) + 1)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k = k + ((2 * t1 * t2 + 2 * t2 * t10) - (t3 * t4 + t5 * t6))</a:t>
            </a:r>
            <a:r>
              <a:rPr lang="ru-RU" sz="2000" dirty="0" smtClean="0"/>
              <a:t> – расчет общей оклеиваемой  обоями площади</a:t>
            </a:r>
            <a:endParaRPr lang="en-US" sz="2000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r2 = r1 * t9</a:t>
            </a:r>
            <a:r>
              <a:rPr lang="ru-RU" sz="2000" dirty="0" smtClean="0"/>
              <a:t> – стоимость обоев для оклейки стен</a:t>
            </a:r>
            <a:endParaRPr lang="en-US" sz="2000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f = f + r2</a:t>
            </a:r>
            <a:r>
              <a:rPr lang="ru-RU" sz="2000" dirty="0" smtClean="0"/>
              <a:t> – расчет общей  суммы ремонта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Информационная модель</a:t>
            </a:r>
            <a:br>
              <a:rPr lang="ru-RU" dirty="0" smtClean="0"/>
            </a:br>
            <a:r>
              <a:rPr lang="ru-RU" dirty="0" smtClean="0"/>
              <a:t>Расчёт количества обоев на стены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500188"/>
            <a:ext cx="3749675" cy="4786312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Длина комнаты</a:t>
            </a:r>
            <a:r>
              <a:rPr lang="en-US" dirty="0" smtClean="0"/>
              <a:t> (</a:t>
            </a:r>
            <a:r>
              <a:rPr lang="ru-RU" dirty="0" smtClean="0"/>
              <a:t>м)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Высота комнаты(м)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Ширина комнаты(м)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Окно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Ширина (м)</a:t>
            </a: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Высота (м)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Дверь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Ширина (м)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Высота (м)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Обои для стен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Длина(м)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Ширина(м)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Стоимость(руб)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Количество рулонов обоев на стены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Общая стоимость обоев (руб)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43636" y="4071942"/>
            <a:ext cx="2286016" cy="18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2050" name="t1" r:id="rId2" imgW="866880" imgH="285840"/>
      <p:control spid="2051" name="t2" r:id="rId3" imgW="866880" imgH="285840"/>
      <p:control spid="2052" name="t3" r:id="rId4" imgW="866880" imgH="285840"/>
      <p:control spid="2053" name="t4" r:id="rId5" imgW="866880" imgH="285840"/>
      <p:control spid="2054" name="t5" r:id="rId6" imgW="866880" imgH="285840"/>
      <p:control spid="2055" name="t6" r:id="rId7" imgW="866880" imgH="285840"/>
      <p:control spid="2056" name="t9" r:id="rId8" imgW="866880" imgH="285840"/>
      <p:control spid="2057" name="t7" r:id="rId9" imgW="866880" imgH="285840"/>
      <p:control spid="2058" name="t8" r:id="rId10" imgW="866880" imgH="285840"/>
      <p:control spid="2059" name="r1" r:id="rId11" imgW="866880" imgH="361800"/>
      <p:control spid="2060" name="r2" r:id="rId12" imgW="866880" imgH="361800"/>
      <p:control spid="2061" name="k1" r:id="rId13" imgW="1152360" imgH="504720"/>
      <p:control spid="2062" name="k2" r:id="rId14" imgW="1152360" imgH="504720"/>
      <p:control spid="2063" name="t10" r:id="rId15" imgW="866880" imgH="28584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8229600" cy="5840413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Цель проекта</a:t>
            </a:r>
            <a:r>
              <a:rPr lang="ru-RU" dirty="0" smtClean="0"/>
              <a:t>: научиться строить математическую информационную модель решения практической задачи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Задачи проекта: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Рассчитать количество необходимого материала для ремонта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Рассчитать их стоимость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mtClean="0"/>
              <a:t>Ответить </a:t>
            </a:r>
            <a:r>
              <a:rPr lang="ru-RU" dirty="0" smtClean="0"/>
              <a:t>на вопрос: «Можно ли сэкономить на ремонте?»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Оформить результаты своей работы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Объект исследования: </a:t>
            </a:r>
            <a:r>
              <a:rPr lang="ru-RU" dirty="0" smtClean="0"/>
              <a:t>ремонт комнаты - как решение математической 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1143000"/>
          </a:xfrm>
        </p:spPr>
        <p:txBody>
          <a:bodyPr/>
          <a:lstStyle/>
          <a:p>
            <a:pPr algn="ctr"/>
            <a:r>
              <a:rPr lang="ru-RU" sz="2800" smtClean="0"/>
              <a:t>Математическая модель решения задачи</a:t>
            </a:r>
            <a:br>
              <a:rPr lang="ru-RU" sz="2800" smtClean="0"/>
            </a:br>
            <a:r>
              <a:rPr lang="ru-RU" sz="2800" smtClean="0"/>
              <a:t>Расчет количества краски для окраски пола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Пусть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t1-</a:t>
            </a:r>
            <a:r>
              <a:rPr lang="ru-RU" dirty="0" smtClean="0"/>
              <a:t>длина комнаты,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</a:t>
            </a:r>
            <a:r>
              <a:rPr lang="ru-RU" dirty="0" smtClean="0"/>
              <a:t>2</a:t>
            </a:r>
            <a:r>
              <a:rPr lang="en-US" dirty="0" smtClean="0"/>
              <a:t> – </a:t>
            </a:r>
            <a:r>
              <a:rPr lang="ru-RU" dirty="0" smtClean="0"/>
              <a:t>ширина комнаты,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en-US" dirty="0" smtClean="0"/>
              <a:t>t</a:t>
            </a:r>
            <a:r>
              <a:rPr lang="ru-RU" dirty="0" smtClean="0"/>
              <a:t>3</a:t>
            </a:r>
            <a:r>
              <a:rPr lang="en-US" dirty="0" smtClean="0"/>
              <a:t> – </a:t>
            </a:r>
            <a:r>
              <a:rPr lang="ru-RU" dirty="0" smtClean="0"/>
              <a:t>объем банки с краской,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en-US" dirty="0" smtClean="0"/>
              <a:t>t</a:t>
            </a:r>
            <a:r>
              <a:rPr lang="ru-RU" dirty="0" smtClean="0"/>
              <a:t>4</a:t>
            </a:r>
            <a:r>
              <a:rPr lang="en-US" dirty="0" smtClean="0"/>
              <a:t> – </a:t>
            </a:r>
            <a:r>
              <a:rPr lang="ru-RU" dirty="0" smtClean="0"/>
              <a:t>расход банки с краской,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</a:t>
            </a:r>
            <a:r>
              <a:rPr lang="ru-RU" dirty="0" smtClean="0"/>
              <a:t>5</a:t>
            </a:r>
            <a:r>
              <a:rPr lang="en-US" dirty="0" smtClean="0"/>
              <a:t> – </a:t>
            </a:r>
            <a:r>
              <a:rPr lang="ru-RU" dirty="0" smtClean="0"/>
              <a:t>стоимость банки с краской,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Тогда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z = 0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z = ((t1 * t2) / (t3 / t4))</a:t>
            </a:r>
            <a:r>
              <a:rPr lang="en-US" dirty="0" smtClean="0"/>
              <a:t> </a:t>
            </a:r>
            <a:r>
              <a:rPr lang="ru-RU" dirty="0" smtClean="0"/>
              <a:t> – расчет кол-ва банок с краской</a:t>
            </a:r>
            <a:endParaRPr lang="pl-PL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If ((z - Int(z)) &gt;= 0.5) Or ((z - Int(z)) = 0) Then r1 = Round(z) Else r1 = (Round(z) + 1)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r2 = r1 * t5</a:t>
            </a:r>
            <a:r>
              <a:rPr lang="ru-RU" dirty="0" smtClean="0"/>
              <a:t> – расчет стоимости краски</a:t>
            </a: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 = f + r2</a:t>
            </a:r>
            <a:r>
              <a:rPr lang="ru-RU" dirty="0" smtClean="0"/>
              <a:t> – расчет общей суммы ремонта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Информационная модель</a:t>
            </a:r>
            <a:br>
              <a:rPr lang="ru-RU" dirty="0" smtClean="0"/>
            </a:br>
            <a:r>
              <a:rPr lang="ru-RU" dirty="0" smtClean="0"/>
              <a:t>Расчёт количества банок с краской </a:t>
            </a:r>
            <a:endParaRPr lang="ru-RU" dirty="0"/>
          </a:p>
        </p:txBody>
      </p:sp>
      <p:sp>
        <p:nvSpPr>
          <p:cNvPr id="3084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500188"/>
            <a:ext cx="3749675" cy="4572000"/>
          </a:xfrm>
        </p:spPr>
        <p:txBody>
          <a:bodyPr/>
          <a:lstStyle/>
          <a:p>
            <a:r>
              <a:rPr lang="ru-RU" smtClean="0"/>
              <a:t>Длина комнаты</a:t>
            </a:r>
            <a:r>
              <a:rPr lang="en-US" smtClean="0"/>
              <a:t> (</a:t>
            </a:r>
            <a:r>
              <a:rPr lang="ru-RU" smtClean="0"/>
              <a:t>м)</a:t>
            </a:r>
          </a:p>
          <a:p>
            <a:r>
              <a:rPr lang="ru-RU" smtClean="0"/>
              <a:t>Ширина комнаты(м)</a:t>
            </a:r>
          </a:p>
          <a:p>
            <a:r>
              <a:rPr lang="ru-RU" smtClean="0"/>
              <a:t>Краска для пола</a:t>
            </a:r>
          </a:p>
          <a:p>
            <a:pPr lvl="1"/>
            <a:r>
              <a:rPr lang="ru-RU" smtClean="0"/>
              <a:t>Объём(гр)</a:t>
            </a:r>
          </a:p>
          <a:p>
            <a:pPr lvl="1"/>
            <a:r>
              <a:rPr lang="ru-RU" smtClean="0"/>
              <a:t>Расход(гр)</a:t>
            </a:r>
          </a:p>
          <a:p>
            <a:pPr lvl="1"/>
            <a:r>
              <a:rPr lang="ru-RU" smtClean="0"/>
              <a:t>Стоимость(руб)</a:t>
            </a:r>
          </a:p>
        </p:txBody>
      </p:sp>
      <p:sp>
        <p:nvSpPr>
          <p:cNvPr id="3085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r>
              <a:rPr lang="ru-RU" smtClean="0"/>
              <a:t>Количество банок с краской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Общая стоимость краски для пола(руб)</a:t>
            </a:r>
          </a:p>
        </p:txBody>
      </p:sp>
      <p:pic>
        <p:nvPicPr>
          <p:cNvPr id="6" name="Picture 2" descr="http://www.gifpark.su/Gifs/PEOPLE/M/JANITOR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43409"/>
            <a:ext cx="2571768" cy="2314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p:control spid="3074" name="t1" r:id="rId2" imgW="866880" imgH="285840"/>
      <p:control spid="3075" name="t2" r:id="rId3" imgW="866880" imgH="285840"/>
      <p:control spid="3076" name="t4" r:id="rId4" imgW="866880" imgH="285840"/>
      <p:control spid="3077" name="t3" r:id="rId5" imgW="866880" imgH="285840"/>
      <p:control spid="3078" name="t5" r:id="rId6" imgW="866880" imgH="285840"/>
      <p:control spid="3079" name="r1" r:id="rId7" imgW="866880" imgH="361800"/>
      <p:control spid="3080" name="r2" r:id="rId8" imgW="866880" imgH="361800"/>
      <p:control spid="3081" name="k1" r:id="rId9" imgW="1152360" imgH="504720"/>
      <p:control spid="3082" name="k2" r:id="rId10" imgW="1152360" imgH="5047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1143000"/>
          </a:xfrm>
        </p:spPr>
        <p:txBody>
          <a:bodyPr/>
          <a:lstStyle/>
          <a:p>
            <a:pPr algn="ctr"/>
            <a:r>
              <a:rPr lang="ru-RU" sz="2800" smtClean="0"/>
              <a:t>Математическая модель решения задачи</a:t>
            </a:r>
            <a:br>
              <a:rPr lang="ru-RU" sz="2800" smtClean="0"/>
            </a:br>
            <a:r>
              <a:rPr lang="ru-RU" sz="2800" smtClean="0"/>
              <a:t>Расчет количества клея для оклейки стен и потолка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Пусть</a:t>
            </a:r>
          </a:p>
          <a:p>
            <a:pPr lvl="1"/>
            <a:r>
              <a:rPr lang="en-US" dirty="0" smtClean="0"/>
              <a:t>t1-</a:t>
            </a:r>
            <a:r>
              <a:rPr lang="ru-RU" dirty="0" smtClean="0"/>
              <a:t>стоимость пачки клея,</a:t>
            </a:r>
          </a:p>
          <a:p>
            <a:pPr lvl="1"/>
            <a:r>
              <a:rPr lang="en-US" dirty="0" smtClean="0"/>
              <a:t>t</a:t>
            </a:r>
            <a:r>
              <a:rPr lang="ru-RU" dirty="0" smtClean="0"/>
              <a:t>2</a:t>
            </a:r>
            <a:r>
              <a:rPr lang="en-US" dirty="0" smtClean="0"/>
              <a:t> – </a:t>
            </a:r>
            <a:r>
              <a:rPr lang="ru-RU" dirty="0" smtClean="0"/>
              <a:t>расход пачки клея,</a:t>
            </a:r>
          </a:p>
          <a:p>
            <a:pPr lvl="1"/>
            <a:r>
              <a:rPr lang="ru-RU" dirty="0" smtClean="0"/>
              <a:t> </a:t>
            </a:r>
            <a:r>
              <a:rPr lang="en-US" dirty="0" smtClean="0"/>
              <a:t>t</a:t>
            </a:r>
            <a:r>
              <a:rPr lang="ru-RU" dirty="0" smtClean="0"/>
              <a:t>3</a:t>
            </a:r>
            <a:r>
              <a:rPr lang="en-US" dirty="0" smtClean="0"/>
              <a:t> – </a:t>
            </a:r>
            <a:r>
              <a:rPr lang="ru-RU" dirty="0" smtClean="0"/>
              <a:t>объем пачки клея,</a:t>
            </a:r>
          </a:p>
          <a:p>
            <a:r>
              <a:rPr lang="ru-RU" dirty="0" smtClean="0"/>
              <a:t>Тогда</a:t>
            </a:r>
          </a:p>
          <a:p>
            <a:pPr lvl="1"/>
            <a:r>
              <a:rPr lang="pt-BR" dirty="0" smtClean="0"/>
              <a:t>r1 = Round(k / (t3 / t2))</a:t>
            </a:r>
            <a:r>
              <a:rPr lang="ru-RU" dirty="0" smtClean="0"/>
              <a:t> – расчет кол-ва пачек клея</a:t>
            </a:r>
            <a:endParaRPr lang="pt-BR" dirty="0" smtClean="0"/>
          </a:p>
          <a:p>
            <a:pPr lvl="1"/>
            <a:r>
              <a:rPr lang="pt-BR" dirty="0" smtClean="0"/>
              <a:t>r2 = r1 * t1</a:t>
            </a:r>
            <a:r>
              <a:rPr lang="ru-RU" dirty="0" smtClean="0"/>
              <a:t> – расчет стоимости клея</a:t>
            </a:r>
            <a:endParaRPr lang="pt-BR" dirty="0" smtClean="0"/>
          </a:p>
          <a:p>
            <a:pPr lvl="1"/>
            <a:r>
              <a:rPr lang="pt-BR" dirty="0" smtClean="0"/>
              <a:t>f = f + r2</a:t>
            </a:r>
            <a:r>
              <a:rPr lang="ru-RU" dirty="0" smtClean="0"/>
              <a:t> – расчет общей стоимости ремонта</a:t>
            </a:r>
          </a:p>
        </p:txBody>
      </p:sp>
      <p:pic>
        <p:nvPicPr>
          <p:cNvPr id="4" name="Picture 31" descr="http://www.gifpark.su/Gifs/PEOPLE/M/arg-cowboy-paint-bucket-med-trc-ur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97646"/>
            <a:ext cx="2071702" cy="153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Расчёт количества пачек клея</a:t>
            </a:r>
          </a:p>
        </p:txBody>
      </p:sp>
      <p:sp>
        <p:nvSpPr>
          <p:cNvPr id="4106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500188"/>
            <a:ext cx="3749675" cy="4572000"/>
          </a:xfrm>
        </p:spPr>
        <p:txBody>
          <a:bodyPr/>
          <a:lstStyle/>
          <a:p>
            <a:r>
              <a:rPr lang="ru-RU" smtClean="0"/>
              <a:t>Пачки с клеем</a:t>
            </a:r>
            <a:endParaRPr lang="en-US" smtClean="0"/>
          </a:p>
          <a:p>
            <a:pPr lvl="1"/>
            <a:r>
              <a:rPr lang="ru-RU" smtClean="0"/>
              <a:t>Стоимость(руб)</a:t>
            </a:r>
          </a:p>
          <a:p>
            <a:pPr lvl="1"/>
            <a:r>
              <a:rPr lang="ru-RU" smtClean="0"/>
              <a:t>Расход(гр на 1м</a:t>
            </a:r>
            <a:r>
              <a:rPr lang="ru-RU" baseline="30000" smtClean="0"/>
              <a:t>2</a:t>
            </a:r>
            <a:r>
              <a:rPr lang="ru-RU" smtClean="0"/>
              <a:t>)</a:t>
            </a:r>
          </a:p>
          <a:p>
            <a:pPr lvl="1"/>
            <a:r>
              <a:rPr lang="ru-RU" smtClean="0"/>
              <a:t>Ёмкость(гр)</a:t>
            </a:r>
          </a:p>
        </p:txBody>
      </p:sp>
      <p:sp>
        <p:nvSpPr>
          <p:cNvPr id="4107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r>
              <a:rPr lang="ru-RU" smtClean="0"/>
              <a:t>Количество пачек с клеем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Общая стоимость пачек клея (руб)</a:t>
            </a:r>
          </a:p>
        </p:txBody>
      </p:sp>
      <p:pic>
        <p:nvPicPr>
          <p:cNvPr id="5" name="Рисунок 4" descr="2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3357562"/>
            <a:ext cx="2071702" cy="3162071"/>
          </a:xfrm>
          <a:prstGeom prst="rect">
            <a:avLst/>
          </a:prstGeom>
        </p:spPr>
      </p:pic>
    </p:spTree>
    <p:controls>
      <p:control spid="4098" name="t2" r:id="rId2" imgW="866880" imgH="285840"/>
      <p:control spid="4099" name="t1" r:id="rId3" imgW="866880" imgH="285840"/>
      <p:control spid="4100" name="t3" r:id="rId4" imgW="866880" imgH="285840"/>
      <p:control spid="4101" name="r1" r:id="rId5" imgW="866880" imgH="361800"/>
      <p:control spid="4102" name="r2" r:id="rId6" imgW="866880" imgH="361800"/>
      <p:control spid="4103" name="k1" r:id="rId7" imgW="1152360" imgH="504720"/>
      <p:control spid="4104" name="k2" r:id="rId8" imgW="1152360" imgH="5047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1143000"/>
          </a:xfrm>
        </p:spPr>
        <p:txBody>
          <a:bodyPr/>
          <a:lstStyle/>
          <a:p>
            <a:pPr algn="ctr"/>
            <a:r>
              <a:rPr lang="ru-RU" sz="2800" smtClean="0"/>
              <a:t>Математическая модель решения задачи</a:t>
            </a:r>
            <a:br>
              <a:rPr lang="ru-RU" sz="2800" smtClean="0"/>
            </a:br>
            <a:r>
              <a:rPr lang="ru-RU" sz="2800" smtClean="0"/>
              <a:t>Расчет количества кистей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Пусть</a:t>
            </a:r>
          </a:p>
          <a:p>
            <a:pPr lvl="1"/>
            <a:r>
              <a:rPr lang="en-US" smtClean="0"/>
              <a:t>t1</a:t>
            </a:r>
            <a:r>
              <a:rPr lang="ru-RU" smtClean="0"/>
              <a:t>, </a:t>
            </a:r>
            <a:r>
              <a:rPr lang="en-US" smtClean="0"/>
              <a:t>t2 -</a:t>
            </a:r>
            <a:r>
              <a:rPr lang="ru-RU" smtClean="0"/>
              <a:t>стоимость и количество кистей №1,</a:t>
            </a:r>
          </a:p>
          <a:p>
            <a:pPr lvl="1"/>
            <a:r>
              <a:rPr lang="en-US" smtClean="0"/>
              <a:t>t</a:t>
            </a:r>
            <a:r>
              <a:rPr lang="ru-RU" smtClean="0"/>
              <a:t>3, </a:t>
            </a:r>
            <a:r>
              <a:rPr lang="en-US" smtClean="0"/>
              <a:t>t4  – </a:t>
            </a:r>
            <a:r>
              <a:rPr lang="ru-RU" smtClean="0"/>
              <a:t>стоимость и количество кистей №</a:t>
            </a:r>
            <a:r>
              <a:rPr lang="en-US" smtClean="0"/>
              <a:t>2</a:t>
            </a:r>
            <a:r>
              <a:rPr lang="ru-RU" smtClean="0"/>
              <a:t>,</a:t>
            </a:r>
          </a:p>
          <a:p>
            <a:pPr lvl="1"/>
            <a:r>
              <a:rPr lang="ru-RU" smtClean="0"/>
              <a:t> </a:t>
            </a:r>
            <a:r>
              <a:rPr lang="en-US" smtClean="0"/>
              <a:t>t5, t6– </a:t>
            </a:r>
            <a:r>
              <a:rPr lang="ru-RU" smtClean="0"/>
              <a:t>стоимость и количество кистей №</a:t>
            </a:r>
            <a:r>
              <a:rPr lang="en-US" smtClean="0"/>
              <a:t>3</a:t>
            </a:r>
            <a:r>
              <a:rPr lang="ru-RU" smtClean="0"/>
              <a:t>,</a:t>
            </a:r>
          </a:p>
          <a:p>
            <a:r>
              <a:rPr lang="ru-RU" smtClean="0"/>
              <a:t>Тогда</a:t>
            </a:r>
          </a:p>
          <a:p>
            <a:pPr lvl="1"/>
            <a:r>
              <a:rPr lang="pt-BR" smtClean="0"/>
              <a:t>r1 = t1 * t2 + t3 * t4 + t5 * t6 – </a:t>
            </a:r>
            <a:r>
              <a:rPr lang="ru-RU" smtClean="0"/>
              <a:t>расчет стоимости кистей</a:t>
            </a:r>
            <a:endParaRPr lang="pt-BR" smtClean="0"/>
          </a:p>
          <a:p>
            <a:pPr lvl="1"/>
            <a:r>
              <a:rPr lang="pt-BR" smtClean="0"/>
              <a:t>f = f + r1</a:t>
            </a:r>
            <a:r>
              <a:rPr lang="ru-RU" smtClean="0"/>
              <a:t> – расчет общей стоимости ремонта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Расчёт количества кисточек</a:t>
            </a:r>
          </a:p>
        </p:txBody>
      </p:sp>
      <p:sp>
        <p:nvSpPr>
          <p:cNvPr id="5132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500188"/>
            <a:ext cx="3749675" cy="4929187"/>
          </a:xfrm>
        </p:spPr>
        <p:txBody>
          <a:bodyPr/>
          <a:lstStyle/>
          <a:p>
            <a:r>
              <a:rPr lang="ru-RU" smtClean="0"/>
              <a:t>Кисточки</a:t>
            </a:r>
          </a:p>
          <a:p>
            <a:r>
              <a:rPr lang="ru-RU" smtClean="0"/>
              <a:t>Кисть №1</a:t>
            </a:r>
          </a:p>
          <a:p>
            <a:pPr lvl="1"/>
            <a:r>
              <a:rPr lang="ru-RU" smtClean="0"/>
              <a:t>Стоимость(руб)</a:t>
            </a:r>
          </a:p>
          <a:p>
            <a:pPr lvl="1"/>
            <a:r>
              <a:rPr lang="ru-RU" smtClean="0"/>
              <a:t>Количество(шт)</a:t>
            </a:r>
          </a:p>
          <a:p>
            <a:r>
              <a:rPr lang="ru-RU" smtClean="0"/>
              <a:t>Кисть №2</a:t>
            </a:r>
          </a:p>
          <a:p>
            <a:pPr lvl="1"/>
            <a:r>
              <a:rPr lang="ru-RU" smtClean="0"/>
              <a:t>Стоимость(руб)</a:t>
            </a:r>
          </a:p>
          <a:p>
            <a:pPr lvl="1"/>
            <a:r>
              <a:rPr lang="ru-RU" smtClean="0"/>
              <a:t>Количество(шт)</a:t>
            </a:r>
          </a:p>
          <a:p>
            <a:r>
              <a:rPr lang="ru-RU" smtClean="0"/>
              <a:t>Кисть №3</a:t>
            </a:r>
          </a:p>
          <a:p>
            <a:pPr lvl="1"/>
            <a:r>
              <a:rPr lang="ru-RU" smtClean="0"/>
              <a:t>Стоимость(руб)</a:t>
            </a:r>
          </a:p>
          <a:p>
            <a:pPr lvl="1"/>
            <a:r>
              <a:rPr lang="ru-RU" smtClean="0"/>
              <a:t>Количество(шт)</a:t>
            </a:r>
          </a:p>
          <a:p>
            <a:pPr lvl="1"/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5133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r>
              <a:rPr lang="ru-RU" smtClean="0"/>
              <a:t>Общая стоимость кистей (руб)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2" cstate="print"/>
          <a:srcRect l="21931" t="15920" b="14775"/>
          <a:stretch>
            <a:fillRect/>
          </a:stretch>
        </p:blipFill>
        <p:spPr bwMode="auto">
          <a:xfrm rot="11002256">
            <a:off x="6125175" y="3925300"/>
            <a:ext cx="2356806" cy="187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5122" name="t3" r:id="rId2" imgW="866880" imgH="285840"/>
      <p:control spid="5123" name="t1" r:id="rId3" imgW="866880" imgH="285840"/>
      <p:control spid="5124" name="t2" r:id="rId4" imgW="866880" imgH="285840"/>
      <p:control spid="5125" name="r1" r:id="rId5" imgW="1009800" imgH="504720"/>
      <p:control spid="5126" name="k1" r:id="rId6" imgW="1152360" imgH="504720"/>
      <p:control spid="5127" name="k2" r:id="rId7" imgW="1152360" imgH="504720"/>
      <p:control spid="5128" name="t4" r:id="rId8" imgW="866880" imgH="285840"/>
      <p:control spid="5129" name="t5" r:id="rId9" imgW="866880" imgH="285840"/>
      <p:control spid="5130" name="t6" r:id="rId10" imgW="866880" imgH="28584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Общая стоимость ремонта комнаты</a:t>
            </a:r>
            <a:endParaRPr lang="ru-RU" dirty="0"/>
          </a:p>
        </p:txBody>
      </p:sp>
      <p:grpSp>
        <p:nvGrpSpPr>
          <p:cNvPr id="6149" name="Группа 2"/>
          <p:cNvGrpSpPr>
            <a:grpSpLocks/>
          </p:cNvGrpSpPr>
          <p:nvPr/>
        </p:nvGrpSpPr>
        <p:grpSpPr bwMode="auto">
          <a:xfrm>
            <a:off x="4071938" y="1928813"/>
            <a:ext cx="4071937" cy="3357562"/>
            <a:chOff x="142844" y="1857364"/>
            <a:chExt cx="4786346" cy="364333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13753" y="3176890"/>
              <a:ext cx="3000563" cy="232381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13753" y="2213946"/>
              <a:ext cx="1714874" cy="9629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214316" y="2213946"/>
              <a:ext cx="1713008" cy="9629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214316" y="4539481"/>
              <a:ext cx="1713008" cy="961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213753" y="4539481"/>
              <a:ext cx="1714874" cy="96122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928627" y="2213946"/>
              <a:ext cx="2998698" cy="17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28627" y="4539481"/>
              <a:ext cx="2998698" cy="172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3766351" y="3376642"/>
              <a:ext cx="2323812" cy="1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766792" y="3375780"/>
              <a:ext cx="2325535" cy="186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1714035" y="3643719"/>
              <a:ext cx="929279" cy="185698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3643501" y="3001183"/>
              <a:ext cx="856504" cy="4995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3643501" y="3786697"/>
              <a:ext cx="856504" cy="4995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 flipH="1" flipV="1">
              <a:off x="4108181" y="3393007"/>
              <a:ext cx="785514" cy="18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3249811" y="3892566"/>
              <a:ext cx="785514" cy="18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4" name="TextBox 17"/>
            <p:cNvSpPr txBox="1">
              <a:spLocks noChangeArrowheads="1"/>
            </p:cNvSpPr>
            <p:nvPr/>
          </p:nvSpPr>
          <p:spPr bwMode="auto">
            <a:xfrm>
              <a:off x="2857489" y="1857364"/>
              <a:ext cx="785818" cy="3339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>
                <a:latin typeface="Cambria" pitchFamily="18" charset="0"/>
              </a:endParaRPr>
            </a:p>
          </p:txBody>
        </p:sp>
        <p:sp>
          <p:nvSpPr>
            <p:cNvPr id="6165" name="TextBox 18"/>
            <p:cNvSpPr txBox="1">
              <a:spLocks noChangeArrowheads="1"/>
            </p:cNvSpPr>
            <p:nvPr/>
          </p:nvSpPr>
          <p:spPr bwMode="auto">
            <a:xfrm>
              <a:off x="3786183" y="4000503"/>
              <a:ext cx="785818" cy="3339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latin typeface="Cambria" pitchFamily="18" charset="0"/>
                </a:rPr>
                <a:t>  </a:t>
              </a:r>
            </a:p>
          </p:txBody>
        </p:sp>
        <p:sp>
          <p:nvSpPr>
            <p:cNvPr id="6166" name="TextBox 19"/>
            <p:cNvSpPr txBox="1">
              <a:spLocks noChangeArrowheads="1"/>
            </p:cNvSpPr>
            <p:nvPr/>
          </p:nvSpPr>
          <p:spPr bwMode="auto">
            <a:xfrm>
              <a:off x="714348" y="4714884"/>
              <a:ext cx="785818" cy="3339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>
                <a:latin typeface="Cambria" pitchFamily="18" charset="0"/>
              </a:endParaRPr>
            </a:p>
          </p:txBody>
        </p:sp>
        <p:sp>
          <p:nvSpPr>
            <p:cNvPr id="6167" name="TextBox 20"/>
            <p:cNvSpPr txBox="1">
              <a:spLocks noChangeArrowheads="1"/>
            </p:cNvSpPr>
            <p:nvPr/>
          </p:nvSpPr>
          <p:spPr bwMode="auto">
            <a:xfrm>
              <a:off x="1928795" y="3286124"/>
              <a:ext cx="785818" cy="3339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>
                <a:latin typeface="Cambria" pitchFamily="18" charset="0"/>
              </a:endParaRPr>
            </a:p>
          </p:txBody>
        </p:sp>
        <p:sp>
          <p:nvSpPr>
            <p:cNvPr id="6168" name="TextBox 21"/>
            <p:cNvSpPr txBox="1">
              <a:spLocks noChangeArrowheads="1"/>
            </p:cNvSpPr>
            <p:nvPr/>
          </p:nvSpPr>
          <p:spPr bwMode="auto">
            <a:xfrm>
              <a:off x="2643174" y="4500570"/>
              <a:ext cx="500066" cy="3339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>
                <a:latin typeface="Cambria" pitchFamily="18" charset="0"/>
              </a:endParaRPr>
            </a:p>
          </p:txBody>
        </p:sp>
        <p:sp>
          <p:nvSpPr>
            <p:cNvPr id="6169" name="TextBox 22"/>
            <p:cNvSpPr txBox="1">
              <a:spLocks noChangeArrowheads="1"/>
            </p:cNvSpPr>
            <p:nvPr/>
          </p:nvSpPr>
          <p:spPr bwMode="auto">
            <a:xfrm>
              <a:off x="142844" y="3929066"/>
              <a:ext cx="785818" cy="3339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>
                <a:latin typeface="Cambria" pitchFamily="18" charset="0"/>
              </a:endParaRPr>
            </a:p>
          </p:txBody>
        </p:sp>
        <p:sp>
          <p:nvSpPr>
            <p:cNvPr id="6170" name="TextBox 23"/>
            <p:cNvSpPr txBox="1">
              <a:spLocks noChangeArrowheads="1"/>
            </p:cNvSpPr>
            <p:nvPr/>
          </p:nvSpPr>
          <p:spPr bwMode="auto">
            <a:xfrm>
              <a:off x="3571868" y="3571875"/>
              <a:ext cx="642943" cy="3339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>
                <a:latin typeface="Cambria" pitchFamily="18" charset="0"/>
              </a:endParaRPr>
            </a:p>
          </p:txBody>
        </p:sp>
      </p:grpSp>
    </p:spTree>
    <p:controls>
      <p:control spid="6146" name="t1" r:id="rId2" imgW="2085840" imgH="1076400"/>
      <p:control spid="6147" name="k1" r:id="rId3" imgW="1228680" imgH="790560"/>
      <p:control spid="6148" name="k2" r:id="rId4" imgW="1228680" imgH="58104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 smtClean="0">
                <a:hlinkClick r:id="rId2"/>
              </a:rPr>
              <a:t>http://home.passion.ru/interer</a:t>
            </a:r>
            <a:endParaRPr lang="ru-RU" sz="5500" dirty="0" smtClean="0"/>
          </a:p>
          <a:p>
            <a:r>
              <a:rPr lang="ru-RU" sz="5500" dirty="0" smtClean="0">
                <a:hlinkClick r:id="rId3"/>
              </a:rPr>
              <a:t>http://metrika.ru/forum/?PAGE</a:t>
            </a:r>
            <a:endParaRPr lang="en-US" sz="5500" dirty="0" smtClean="0"/>
          </a:p>
          <a:p>
            <a:r>
              <a:rPr lang="ru-RU" sz="5500" dirty="0" smtClean="0">
                <a:hlinkClick r:id="rId4"/>
              </a:rPr>
              <a:t>http://www.cifratechnika.ru/da</a:t>
            </a:r>
            <a:endParaRPr lang="en-US" sz="5500" dirty="0" smtClean="0"/>
          </a:p>
          <a:p>
            <a:r>
              <a:rPr lang="ru-RU" sz="5500" dirty="0" smtClean="0"/>
              <a:t> </a:t>
            </a:r>
            <a:r>
              <a:rPr lang="ru-RU" sz="5500" dirty="0" smtClean="0">
                <a:hlinkClick r:id="rId5"/>
              </a:rPr>
              <a:t>http://ремонт-квартир-ок.рф/ot</a:t>
            </a:r>
            <a:endParaRPr lang="en-US" sz="5500" dirty="0" smtClean="0"/>
          </a:p>
          <a:p>
            <a:r>
              <a:rPr lang="ru-RU" sz="5500" dirty="0" smtClean="0">
                <a:hlinkClick r:id="rId6"/>
              </a:rPr>
              <a:t>http://www.moigorod.ru/m/news/</a:t>
            </a:r>
            <a:endParaRPr lang="ru-RU" sz="5500" dirty="0" smtClean="0"/>
          </a:p>
          <a:p>
            <a:r>
              <a:rPr lang="en-US" sz="5500" dirty="0" smtClean="0">
                <a:hlinkClick r:id="rId7"/>
              </a:rPr>
              <a:t>http://www.gifpark.su/Gifs/PEOPLE/M/23.gif</a:t>
            </a:r>
            <a:endParaRPr lang="ru-RU" sz="5500" dirty="0" smtClean="0"/>
          </a:p>
          <a:p>
            <a:r>
              <a:rPr lang="en-US" sz="5500" dirty="0">
                <a:hlinkClick r:id="rId8"/>
              </a:rPr>
              <a:t>http://</a:t>
            </a:r>
            <a:r>
              <a:rPr lang="en-US" sz="5500" dirty="0" smtClean="0">
                <a:hlinkClick r:id="rId8"/>
              </a:rPr>
              <a:t>www.gifpark.su/Gifs/PEOPLE/M/arg-cowboy-fence-paint-sm-url.gif</a:t>
            </a:r>
            <a:endParaRPr lang="ru-RU" sz="5500" dirty="0" smtClean="0"/>
          </a:p>
          <a:p>
            <a:r>
              <a:rPr lang="en-US" sz="5500" dirty="0">
                <a:hlinkClick r:id="rId9"/>
              </a:rPr>
              <a:t>http://</a:t>
            </a:r>
            <a:r>
              <a:rPr lang="en-US" sz="5500" dirty="0" smtClean="0">
                <a:hlinkClick r:id="rId9"/>
              </a:rPr>
              <a:t>www.gifpark.su/Gifs/PEOPLE/M/dostavka_1.gif</a:t>
            </a:r>
            <a:endParaRPr lang="ru-RU" sz="5500" dirty="0" smtClean="0"/>
          </a:p>
          <a:p>
            <a:r>
              <a:rPr lang="en-US" sz="5500" dirty="0">
                <a:hlinkClick r:id="rId10"/>
              </a:rPr>
              <a:t>http://</a:t>
            </a:r>
            <a:r>
              <a:rPr lang="en-US" sz="5500" dirty="0" smtClean="0">
                <a:hlinkClick r:id="rId10"/>
              </a:rPr>
              <a:t>www.gifpark.su/Gifs/PEOPLE/M/m4.gif</a:t>
            </a:r>
            <a:endParaRPr lang="ru-RU" sz="5500" dirty="0" smtClean="0"/>
          </a:p>
          <a:p>
            <a:r>
              <a:rPr lang="en-US" sz="5500" dirty="0">
                <a:hlinkClick r:id="rId11"/>
              </a:rPr>
              <a:t>http://</a:t>
            </a:r>
            <a:r>
              <a:rPr lang="en-US" sz="5500" dirty="0" smtClean="0">
                <a:hlinkClick r:id="rId11"/>
              </a:rPr>
              <a:t>www.gifpark.su/Gifs/PEOPLE/M/m2.gif</a:t>
            </a:r>
            <a:endParaRPr lang="ru-RU" sz="5500" dirty="0" smtClean="0"/>
          </a:p>
          <a:p>
            <a:r>
              <a:rPr lang="en-US" sz="5500" dirty="0">
                <a:hlinkClick r:id="rId12"/>
              </a:rPr>
              <a:t>http://</a:t>
            </a:r>
            <a:r>
              <a:rPr lang="en-US" sz="5500" dirty="0" smtClean="0">
                <a:hlinkClick r:id="rId12"/>
              </a:rPr>
              <a:t>www.gifpark.su/Gifs/PEOPLE/M/m9.gif</a:t>
            </a:r>
            <a:endParaRPr lang="ru-RU" sz="5500" dirty="0" smtClean="0"/>
          </a:p>
          <a:p>
            <a:r>
              <a:rPr lang="en-US" sz="5500" dirty="0">
                <a:hlinkClick r:id="rId13"/>
              </a:rPr>
              <a:t>http://</a:t>
            </a:r>
            <a:r>
              <a:rPr lang="en-US" sz="5500" dirty="0" smtClean="0">
                <a:hlinkClick r:id="rId13"/>
              </a:rPr>
              <a:t>www.gifpark.su/Gifs/PEOPLE/M/m7.gif</a:t>
            </a:r>
            <a:endParaRPr lang="ru-RU" sz="5500" dirty="0" smtClean="0"/>
          </a:p>
          <a:p>
            <a:r>
              <a:rPr lang="en-US" sz="5500" dirty="0">
                <a:hlinkClick r:id="rId14"/>
              </a:rPr>
              <a:t>http://</a:t>
            </a:r>
            <a:r>
              <a:rPr lang="en-US" sz="5500" dirty="0" smtClean="0">
                <a:hlinkClick r:id="rId14"/>
              </a:rPr>
              <a:t>www.gifpark.su/Gifs/PEOPLE/M/1-4.gif</a:t>
            </a:r>
            <a:endParaRPr lang="ru-RU" sz="5500" dirty="0" smtClean="0"/>
          </a:p>
          <a:p>
            <a:r>
              <a:rPr lang="en-US" sz="5500" dirty="0">
                <a:hlinkClick r:id="rId15"/>
              </a:rPr>
              <a:t>http://</a:t>
            </a:r>
            <a:r>
              <a:rPr lang="en-US" sz="5500" dirty="0" smtClean="0">
                <a:hlinkClick r:id="rId15"/>
              </a:rPr>
              <a:t>www.gifpark.su/Gifs/PEOPLE/M/JANITOR.gif</a:t>
            </a:r>
            <a:endParaRPr lang="ru-RU" sz="5500" dirty="0" smtClean="0"/>
          </a:p>
          <a:p>
            <a:r>
              <a:rPr lang="en-US" sz="5500" dirty="0">
                <a:hlinkClick r:id="rId16"/>
              </a:rPr>
              <a:t>http://</a:t>
            </a:r>
            <a:r>
              <a:rPr lang="en-US" sz="5500" dirty="0" smtClean="0">
                <a:hlinkClick r:id="rId16"/>
              </a:rPr>
              <a:t>www.gifpark.su/Gifs/PEOPLE/M/anim070.gif</a:t>
            </a:r>
            <a:endParaRPr lang="ru-RU" sz="5500" dirty="0" smtClean="0"/>
          </a:p>
          <a:p>
            <a:r>
              <a:rPr lang="en-US" sz="5500" dirty="0">
                <a:hlinkClick r:id="rId17"/>
              </a:rPr>
              <a:t>http://</a:t>
            </a:r>
            <a:r>
              <a:rPr lang="en-US" sz="5500" dirty="0" smtClean="0">
                <a:hlinkClick r:id="rId17"/>
              </a:rPr>
              <a:t>www.gifpark.su/Gifs/PEOPLE/M/arg-cowboy-paint-bucket-med-trc-url.gif</a:t>
            </a:r>
            <a:endParaRPr lang="ru-RU" sz="5500" dirty="0"/>
          </a:p>
          <a:p>
            <a:r>
              <a:rPr lang="en-US" sz="5500" dirty="0">
                <a:hlinkClick r:id="rId18"/>
              </a:rPr>
              <a:t>http://</a:t>
            </a:r>
            <a:r>
              <a:rPr lang="en-US" sz="5500" dirty="0" smtClean="0">
                <a:hlinkClick r:id="rId18"/>
              </a:rPr>
              <a:t>www.gifpark.su/Gifs/PEOPLE/M/str4.gif</a:t>
            </a:r>
            <a:endParaRPr lang="ru-RU" sz="5500" dirty="0" smtClean="0"/>
          </a:p>
          <a:p>
            <a:endParaRPr lang="ru-RU" sz="5500" dirty="0" smtClean="0"/>
          </a:p>
          <a:p>
            <a:endParaRPr lang="ru-RU" sz="5500" dirty="0" smtClean="0"/>
          </a:p>
          <a:p>
            <a:endParaRPr lang="ru-RU" sz="55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en-US" sz="36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357166"/>
            <a:ext cx="1508178" cy="179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83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3116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ремонтных работ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1500174"/>
            <a:ext cx="4000528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Оклейка стен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Оклейка потолка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Окраска пола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Покрытие пола линолеумом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357430"/>
            <a:ext cx="3571870" cy="40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ремонта потребуется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Обои для стен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Обои для потолка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Краска для пола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Кисточка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Валик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Ванночка для валика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Линолеум для пола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736"/>
            <a:ext cx="301483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20789"/>
          <a:stretch>
            <a:fillRect/>
          </a:stretch>
        </p:blipFill>
        <p:spPr bwMode="auto">
          <a:xfrm>
            <a:off x="6786578" y="4429132"/>
            <a:ext cx="17859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72344" cy="1143000"/>
          </a:xfrm>
        </p:spPr>
        <p:txBody>
          <a:bodyPr/>
          <a:lstStyle/>
          <a:p>
            <a:r>
              <a:rPr lang="ru-RU" dirty="0" smtClean="0"/>
              <a:t>План комнаты</a:t>
            </a:r>
            <a:endParaRPr lang="ru-RU" dirty="0"/>
          </a:p>
        </p:txBody>
      </p:sp>
      <p:grpSp>
        <p:nvGrpSpPr>
          <p:cNvPr id="4" name="Группа 42"/>
          <p:cNvGrpSpPr/>
          <p:nvPr/>
        </p:nvGrpSpPr>
        <p:grpSpPr>
          <a:xfrm>
            <a:off x="1928794" y="2285992"/>
            <a:ext cx="5286412" cy="3714776"/>
            <a:chOff x="2143108" y="2071678"/>
            <a:chExt cx="4001322" cy="31432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43108" y="2857496"/>
              <a:ext cx="2928958" cy="23574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rot="10800000" flipV="1">
              <a:off x="2143108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 flipV="1">
              <a:off x="2143108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 flipV="1">
              <a:off x="5072066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 flipV="1">
              <a:off x="5072066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3786182" y="3714752"/>
              <a:ext cx="857256" cy="150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214678" y="2071678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4964909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2035951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14678" y="4429132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43108" y="3643314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28992" y="2500306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28860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86182" y="3357562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57554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  <a:r>
                <a:rPr lang="ru-RU" dirty="0" smtClean="0"/>
                <a:t>м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Расчёт количества обоев для стен</a:t>
            </a: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5143504" y="1500174"/>
            <a:ext cx="3657600" cy="46634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3*5*2=30(м</a:t>
            </a:r>
            <a:r>
              <a:rPr lang="ru-RU" baseline="30000" dirty="0" smtClean="0"/>
              <a:t>2</a:t>
            </a:r>
            <a:r>
              <a:rPr lang="ru-RU" dirty="0" smtClean="0"/>
              <a:t>)-</a:t>
            </a:r>
            <a:r>
              <a:rPr lang="en-US" dirty="0" smtClean="0"/>
              <a:t>S</a:t>
            </a:r>
            <a:r>
              <a:rPr lang="ru-RU" baseline="-25000" dirty="0" smtClean="0"/>
              <a:t>2-х стен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30-(1*2)=28(м</a:t>
            </a:r>
            <a:r>
              <a:rPr lang="ru-RU" baseline="30000" dirty="0" smtClean="0"/>
              <a:t>2</a:t>
            </a:r>
            <a:r>
              <a:rPr lang="ru-RU" dirty="0" smtClean="0"/>
              <a:t>)</a:t>
            </a:r>
            <a:r>
              <a:rPr lang="en-US" dirty="0" smtClean="0"/>
              <a:t>-S</a:t>
            </a:r>
            <a:r>
              <a:rPr lang="en-US" baseline="-25000" dirty="0" smtClean="0"/>
              <a:t> 2-</a:t>
            </a:r>
            <a:r>
              <a:rPr lang="ru-RU" baseline="-25000" dirty="0" err="1" smtClean="0"/>
              <a:t>х</a:t>
            </a:r>
            <a:r>
              <a:rPr lang="ru-RU" dirty="0" smtClean="0"/>
              <a:t> </a:t>
            </a:r>
            <a:r>
              <a:rPr lang="ru-RU" baseline="-25000" dirty="0" smtClean="0"/>
              <a:t>стен без двери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28+(3*3*2)=46(м</a:t>
            </a:r>
            <a:r>
              <a:rPr lang="ru-RU" baseline="30000" dirty="0" smtClean="0"/>
              <a:t>2</a:t>
            </a:r>
            <a:r>
              <a:rPr lang="ru-RU" dirty="0" smtClean="0"/>
              <a:t>)-</a:t>
            </a:r>
            <a:r>
              <a:rPr lang="en-US" dirty="0" smtClean="0"/>
              <a:t>S </a:t>
            </a:r>
            <a:r>
              <a:rPr lang="ru-RU" baseline="-25000" dirty="0" smtClean="0"/>
              <a:t>площадь</a:t>
            </a:r>
            <a:r>
              <a:rPr lang="ru-RU" dirty="0" smtClean="0"/>
              <a:t> </a:t>
            </a:r>
            <a:r>
              <a:rPr lang="ru-RU" baseline="-25000" dirty="0" smtClean="0"/>
              <a:t>всех стен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46:(1*10)=4,6≈5(</a:t>
            </a:r>
            <a:r>
              <a:rPr lang="ru-RU" dirty="0" err="1" smtClean="0"/>
              <a:t>рул</a:t>
            </a:r>
            <a:r>
              <a:rPr lang="ru-RU" dirty="0" smtClean="0"/>
              <a:t>)-надо купить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5*1000=5000(</a:t>
            </a:r>
            <a:r>
              <a:rPr lang="ru-RU" dirty="0" err="1" smtClean="0"/>
              <a:t>руб</a:t>
            </a:r>
            <a:r>
              <a:rPr lang="ru-RU" dirty="0" smtClean="0"/>
              <a:t>)-надо потратить на обои для стен</a:t>
            </a:r>
          </a:p>
          <a:p>
            <a:pPr marL="514350" indent="-514350">
              <a:buNone/>
            </a:pPr>
            <a:r>
              <a:rPr lang="ru-RU" dirty="0" smtClean="0"/>
              <a:t>Ответ: 5000 рублей надо потратить на обои для стен </a:t>
            </a:r>
            <a:br>
              <a:rPr lang="ru-RU" dirty="0" smtClean="0"/>
            </a:br>
            <a:r>
              <a:rPr lang="ru-RU" dirty="0" smtClean="0"/>
              <a:t>размером 1*10м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285852" y="535782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Обои:</a:t>
            </a:r>
          </a:p>
          <a:p>
            <a:r>
              <a:rPr lang="ru-RU" dirty="0" smtClean="0"/>
              <a:t>Размер-1*10м</a:t>
            </a:r>
          </a:p>
          <a:p>
            <a:r>
              <a:rPr lang="ru-RU" dirty="0" smtClean="0"/>
              <a:t>Стоимость - 1000 рублей</a:t>
            </a:r>
            <a:endParaRPr lang="ru-RU" dirty="0"/>
          </a:p>
        </p:txBody>
      </p:sp>
      <p:grpSp>
        <p:nvGrpSpPr>
          <p:cNvPr id="23" name="Группа 42"/>
          <p:cNvGrpSpPr/>
          <p:nvPr/>
        </p:nvGrpSpPr>
        <p:grpSpPr>
          <a:xfrm>
            <a:off x="785786" y="1785926"/>
            <a:ext cx="4001322" cy="3143272"/>
            <a:chOff x="2143108" y="2071678"/>
            <a:chExt cx="4001322" cy="314327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143108" y="2857496"/>
              <a:ext cx="2928958" cy="23574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rot="10800000" flipV="1">
              <a:off x="2143108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 flipV="1">
              <a:off x="2143108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 flipV="1">
              <a:off x="5072066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 flipV="1">
              <a:off x="5072066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/>
            <p:cNvSpPr/>
            <p:nvPr/>
          </p:nvSpPr>
          <p:spPr>
            <a:xfrm>
              <a:off x="3786182" y="3714752"/>
              <a:ext cx="857256" cy="150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214678" y="2071678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4964909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2035951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214678" y="4429132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143108" y="3643314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28992" y="2500306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28860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86182" y="3357562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7554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  <a:r>
                <a:rPr lang="ru-RU" dirty="0" smtClean="0"/>
                <a:t>м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Расчёт количества обоев для стен</a:t>
            </a: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5214942" y="1428736"/>
            <a:ext cx="3657600" cy="46634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3*5*2=30(м</a:t>
            </a:r>
            <a:r>
              <a:rPr lang="ru-RU" baseline="30000" dirty="0" smtClean="0"/>
              <a:t>2</a:t>
            </a:r>
            <a:r>
              <a:rPr lang="ru-RU" dirty="0" smtClean="0"/>
              <a:t>)-</a:t>
            </a:r>
            <a:r>
              <a:rPr lang="en-US" dirty="0" smtClean="0"/>
              <a:t>S</a:t>
            </a:r>
            <a:r>
              <a:rPr lang="ru-RU" baseline="-25000" dirty="0" smtClean="0"/>
              <a:t>2-х стен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30-(1*2)=28(м</a:t>
            </a:r>
            <a:r>
              <a:rPr lang="ru-RU" baseline="30000" dirty="0" smtClean="0"/>
              <a:t>2</a:t>
            </a:r>
            <a:r>
              <a:rPr lang="ru-RU" dirty="0" smtClean="0"/>
              <a:t>)</a:t>
            </a:r>
            <a:r>
              <a:rPr lang="en-US" dirty="0" smtClean="0"/>
              <a:t>-S</a:t>
            </a:r>
            <a:r>
              <a:rPr lang="en-US" baseline="-25000" dirty="0" smtClean="0"/>
              <a:t> 2-</a:t>
            </a:r>
            <a:r>
              <a:rPr lang="ru-RU" baseline="-25000" dirty="0" err="1" smtClean="0"/>
              <a:t>х</a:t>
            </a:r>
            <a:r>
              <a:rPr lang="ru-RU" dirty="0" smtClean="0"/>
              <a:t> </a:t>
            </a:r>
            <a:r>
              <a:rPr lang="ru-RU" baseline="-25000" dirty="0" smtClean="0"/>
              <a:t>стен без двери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28+(3*3*2)=46(м</a:t>
            </a:r>
            <a:r>
              <a:rPr lang="ru-RU" baseline="30000" dirty="0" smtClean="0"/>
              <a:t>2</a:t>
            </a:r>
            <a:r>
              <a:rPr lang="ru-RU" dirty="0" smtClean="0"/>
              <a:t>)-</a:t>
            </a:r>
            <a:r>
              <a:rPr lang="en-US" dirty="0" smtClean="0"/>
              <a:t>S </a:t>
            </a:r>
            <a:r>
              <a:rPr lang="ru-RU" baseline="-25000" dirty="0" smtClean="0"/>
              <a:t>площадь</a:t>
            </a:r>
            <a:r>
              <a:rPr lang="ru-RU" dirty="0" smtClean="0"/>
              <a:t> </a:t>
            </a:r>
            <a:r>
              <a:rPr lang="ru-RU" baseline="-25000" dirty="0" smtClean="0"/>
              <a:t>всех стен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46:(10,05*0,53)=8,6≈9 (</a:t>
            </a:r>
            <a:r>
              <a:rPr lang="ru-RU" dirty="0" err="1" smtClean="0"/>
              <a:t>рул</a:t>
            </a:r>
            <a:r>
              <a:rPr lang="ru-RU" dirty="0" smtClean="0"/>
              <a:t>)-надо купить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9*810=7290 (</a:t>
            </a:r>
            <a:r>
              <a:rPr lang="ru-RU" dirty="0" err="1" smtClean="0"/>
              <a:t>руб</a:t>
            </a:r>
            <a:r>
              <a:rPr lang="ru-RU" dirty="0" smtClean="0"/>
              <a:t>)-надо потратить на обои для стен</a:t>
            </a:r>
          </a:p>
          <a:p>
            <a:pPr marL="514350" indent="-514350">
              <a:buNone/>
            </a:pPr>
            <a:r>
              <a:rPr lang="ru-RU" dirty="0" smtClean="0"/>
              <a:t>Ответ: 7290 рублей надо потратить на обои для стен размером 10,05*0,53 м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71538" y="557214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Обои:</a:t>
            </a:r>
          </a:p>
          <a:p>
            <a:r>
              <a:rPr lang="ru-RU" dirty="0" smtClean="0"/>
              <a:t>Размер-10,05*0,53</a:t>
            </a:r>
          </a:p>
          <a:p>
            <a:r>
              <a:rPr lang="ru-RU" dirty="0" smtClean="0"/>
              <a:t>Стоимость - 810 рублей</a:t>
            </a:r>
            <a:endParaRPr lang="ru-RU" dirty="0"/>
          </a:p>
        </p:txBody>
      </p:sp>
      <p:grpSp>
        <p:nvGrpSpPr>
          <p:cNvPr id="23" name="Группа 42"/>
          <p:cNvGrpSpPr/>
          <p:nvPr/>
        </p:nvGrpSpPr>
        <p:grpSpPr>
          <a:xfrm>
            <a:off x="785786" y="1928802"/>
            <a:ext cx="4001322" cy="3143272"/>
            <a:chOff x="2143108" y="2071678"/>
            <a:chExt cx="4001322" cy="314327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143108" y="2857496"/>
              <a:ext cx="2928958" cy="23574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rot="10800000" flipV="1">
              <a:off x="2143108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 flipV="1">
              <a:off x="2143108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 flipV="1">
              <a:off x="5072066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 flipV="1">
              <a:off x="5072066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/>
            <p:cNvSpPr/>
            <p:nvPr/>
          </p:nvSpPr>
          <p:spPr>
            <a:xfrm>
              <a:off x="3786182" y="3714752"/>
              <a:ext cx="857256" cy="150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214678" y="2071678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4964909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2035951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214678" y="4429132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143108" y="3643314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28992" y="2500306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28860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86182" y="3357562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7554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  <a:r>
                <a:rPr lang="ru-RU" dirty="0" smtClean="0"/>
                <a:t>м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785926"/>
            <a:ext cx="5000660" cy="4257692"/>
          </a:xfrm>
        </p:spPr>
        <p:txBody>
          <a:bodyPr/>
          <a:lstStyle/>
          <a:p>
            <a:r>
              <a:rPr lang="ru-RU" dirty="0" smtClean="0"/>
              <a:t>Для оклейки стен выгоднее купить обои размером 1*10 метров,</a:t>
            </a:r>
            <a:r>
              <a:rPr lang="en-US" dirty="0" smtClean="0"/>
              <a:t> </a:t>
            </a:r>
            <a:r>
              <a:rPr lang="ru-RU" dirty="0" smtClean="0"/>
              <a:t>так как, мы потратим меньше денег и остаток обоев при их оклейке получится меньше.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71612"/>
            <a:ext cx="3286148" cy="372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Расчёт количества обоев для потолка</a:t>
            </a: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5072066" y="1500174"/>
            <a:ext cx="3657600" cy="46634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(3*5)</a:t>
            </a:r>
            <a:r>
              <a:rPr lang="ru-RU" dirty="0">
                <a:sym typeface="Wingdings" pitchFamily="2" charset="2"/>
              </a:rPr>
              <a:t>:</a:t>
            </a:r>
            <a:r>
              <a:rPr lang="ru-RU" dirty="0" smtClean="0">
                <a:sym typeface="Wingdings" pitchFamily="2" charset="2"/>
              </a:rPr>
              <a:t>(1*10)=1,5</a:t>
            </a:r>
            <a:r>
              <a:rPr lang="ru-RU" dirty="0" smtClean="0">
                <a:sym typeface="Symbol"/>
              </a:rPr>
              <a:t></a:t>
            </a:r>
            <a:r>
              <a:rPr lang="ru-RU" dirty="0" smtClean="0">
                <a:sym typeface="Wingdings" pitchFamily="2" charset="2"/>
              </a:rPr>
              <a:t>2 (</a:t>
            </a:r>
            <a:r>
              <a:rPr lang="ru-RU" dirty="0" err="1" smtClean="0">
                <a:sym typeface="Wingdings" pitchFamily="2" charset="2"/>
              </a:rPr>
              <a:t>рул</a:t>
            </a:r>
            <a:r>
              <a:rPr lang="ru-RU" dirty="0" smtClean="0">
                <a:sym typeface="Wingdings" pitchFamily="2" charset="2"/>
              </a:rPr>
              <a:t>)-надо купить для потолка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ym typeface="Wingdings" pitchFamily="2" charset="2"/>
              </a:rPr>
              <a:t>500*2=1000(</a:t>
            </a:r>
            <a:r>
              <a:rPr lang="ru-RU" dirty="0" err="1" smtClean="0">
                <a:sym typeface="Wingdings" pitchFamily="2" charset="2"/>
              </a:rPr>
              <a:t>руб</a:t>
            </a:r>
            <a:r>
              <a:rPr lang="ru-RU" dirty="0" smtClean="0">
                <a:sym typeface="Wingdings" pitchFamily="2" charset="2"/>
              </a:rPr>
              <a:t>)-надо потратить на обои для потолка</a:t>
            </a:r>
          </a:p>
          <a:p>
            <a:pPr marL="514350" indent="-514350">
              <a:buNone/>
            </a:pPr>
            <a:r>
              <a:rPr lang="ru-RU" dirty="0" smtClean="0">
                <a:sym typeface="Wingdings" pitchFamily="2" charset="2"/>
              </a:rPr>
              <a:t>Ответ: 1000 рублей надо потратить на обои для потолка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285852" y="535782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Обои:</a:t>
            </a:r>
          </a:p>
          <a:p>
            <a:r>
              <a:rPr lang="ru-RU" dirty="0" smtClean="0"/>
              <a:t>Размер-1*10м</a:t>
            </a:r>
          </a:p>
          <a:p>
            <a:r>
              <a:rPr lang="ru-RU" dirty="0" smtClean="0"/>
              <a:t>Стоимость - 500 рублей</a:t>
            </a:r>
            <a:endParaRPr lang="ru-RU" dirty="0"/>
          </a:p>
        </p:txBody>
      </p:sp>
      <p:grpSp>
        <p:nvGrpSpPr>
          <p:cNvPr id="23" name="Группа 42"/>
          <p:cNvGrpSpPr/>
          <p:nvPr/>
        </p:nvGrpSpPr>
        <p:grpSpPr>
          <a:xfrm>
            <a:off x="714348" y="1857364"/>
            <a:ext cx="4001322" cy="3143272"/>
            <a:chOff x="2143108" y="2071678"/>
            <a:chExt cx="4001322" cy="314327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143108" y="2857496"/>
              <a:ext cx="2928958" cy="23574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rot="10800000" flipV="1">
              <a:off x="2143108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 flipV="1">
              <a:off x="2143108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 flipV="1">
              <a:off x="5072066" y="2071678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 flipV="1">
              <a:off x="5072066" y="4429132"/>
              <a:ext cx="1071570" cy="785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/>
            <p:cNvSpPr/>
            <p:nvPr/>
          </p:nvSpPr>
          <p:spPr>
            <a:xfrm>
              <a:off x="3786182" y="3714752"/>
              <a:ext cx="857256" cy="150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214678" y="2071678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4964909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2035951" y="3250405"/>
              <a:ext cx="2357454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214678" y="4429132"/>
              <a:ext cx="292895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143108" y="3643314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28992" y="2500306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28860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3м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86182" y="3357562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7554" y="4500570"/>
              <a:ext cx="92869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  <a:r>
                <a:rPr lang="ru-RU" dirty="0" smtClean="0"/>
                <a:t>м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689</TotalTime>
  <Words>1430</Words>
  <Application>Microsoft Office PowerPoint</Application>
  <PresentationFormat>Экран (4:3)</PresentationFormat>
  <Paragraphs>300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Справедливость</vt:lpstr>
      <vt:lpstr>Расчёт стоимости ремонта в своей комнате</vt:lpstr>
      <vt:lpstr>Слайд 2</vt:lpstr>
      <vt:lpstr>Виды ремонтных работ</vt:lpstr>
      <vt:lpstr>Для ремонта потребуется :</vt:lpstr>
      <vt:lpstr>План комнаты</vt:lpstr>
      <vt:lpstr>Расчёт количества обоев для стен</vt:lpstr>
      <vt:lpstr>Расчёт количества обоев для стен</vt:lpstr>
      <vt:lpstr>Вывод</vt:lpstr>
      <vt:lpstr>Расчёт количества обоев для потолка</vt:lpstr>
      <vt:lpstr>Расчёт количества краски для пола</vt:lpstr>
      <vt:lpstr>Расчёт количества линолеума для пола</vt:lpstr>
      <vt:lpstr>Расчёт количества клея для обоев</vt:lpstr>
      <vt:lpstr>Общая сумма ремонта с краской для пола</vt:lpstr>
      <vt:lpstr>Общая сумма ремонта с линолеумом для пола</vt:lpstr>
      <vt:lpstr>Калькулятор  расчета стоимости ремонта</vt:lpstr>
      <vt:lpstr>Математическая модель решения задачи:  Рассчитать количество обоев для оклейки потолка</vt:lpstr>
      <vt:lpstr>Информационная модель Расчёт количества обоев на потолок</vt:lpstr>
      <vt:lpstr>Математическая модель решения задачи Расчет количества рулонов обоев для оклейки стен</vt:lpstr>
      <vt:lpstr>Информационная модель Расчёт количества обоев на стены</vt:lpstr>
      <vt:lpstr>Математическая модель решения задачи Расчет количества краски для окраски пола</vt:lpstr>
      <vt:lpstr>Информационная модель Расчёт количества банок с краской </vt:lpstr>
      <vt:lpstr>Математическая модель решения задачи Расчет количества клея для оклейки стен и потолка</vt:lpstr>
      <vt:lpstr>Расчёт количества пачек клея</vt:lpstr>
      <vt:lpstr>Математическая модель решения задачи Расчет количества кистей</vt:lpstr>
      <vt:lpstr>Расчёт количества кисточек</vt:lpstr>
      <vt:lpstr>Общая стоимость ремонта комнаты</vt:lpstr>
      <vt:lpstr>Интернет ресурсы</vt:lpstr>
      <vt:lpstr>Слайд 28</vt:lpstr>
    </vt:vector>
  </TitlesOfParts>
  <Company>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Расчёт стоимости ремонта в своей комнате.</dc:title>
  <dc:creator>5б</dc:creator>
  <cp:lastModifiedBy>Admin</cp:lastModifiedBy>
  <cp:revision>87</cp:revision>
  <dcterms:created xsi:type="dcterms:W3CDTF">2036-01-13T00:53:23Z</dcterms:created>
  <dcterms:modified xsi:type="dcterms:W3CDTF">2014-11-06T13:27:30Z</dcterms:modified>
</cp:coreProperties>
</file>